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1" r:id="rId3"/>
    <p:sldId id="339" r:id="rId4"/>
    <p:sldId id="340" r:id="rId5"/>
    <p:sldId id="341" r:id="rId6"/>
    <p:sldId id="342" r:id="rId7"/>
    <p:sldId id="343" r:id="rId8"/>
    <p:sldId id="344" r:id="rId9"/>
    <p:sldId id="305" r:id="rId10"/>
    <p:sldId id="317" r:id="rId11"/>
    <p:sldId id="318" r:id="rId12"/>
    <p:sldId id="345" r:id="rId13"/>
    <p:sldId id="348" r:id="rId14"/>
    <p:sldId id="326" r:id="rId15"/>
    <p:sldId id="322" r:id="rId16"/>
    <p:sldId id="325" r:id="rId17"/>
    <p:sldId id="321" r:id="rId18"/>
    <p:sldId id="323" r:id="rId19"/>
    <p:sldId id="324" r:id="rId20"/>
    <p:sldId id="346" r:id="rId21"/>
    <p:sldId id="347" r:id="rId22"/>
    <p:sldId id="349" r:id="rId23"/>
    <p:sldId id="352" r:id="rId24"/>
    <p:sldId id="353" r:id="rId25"/>
    <p:sldId id="354" r:id="rId26"/>
    <p:sldId id="355" r:id="rId27"/>
    <p:sldId id="356" r:id="rId28"/>
    <p:sldId id="357" r:id="rId29"/>
    <p:sldId id="358" r:id="rId30"/>
    <p:sldId id="359" r:id="rId31"/>
    <p:sldId id="360" r:id="rId32"/>
    <p:sldId id="361" r:id="rId33"/>
    <p:sldId id="350" r:id="rId34"/>
    <p:sldId id="351" r:id="rId35"/>
    <p:sldId id="362" r:id="rId36"/>
    <p:sldId id="371" r:id="rId37"/>
    <p:sldId id="373" r:id="rId38"/>
    <p:sldId id="372" r:id="rId39"/>
    <p:sldId id="374" r:id="rId40"/>
    <p:sldId id="369" r:id="rId41"/>
    <p:sldId id="370" r:id="rId42"/>
    <p:sldId id="367" r:id="rId43"/>
    <p:sldId id="368" r:id="rId44"/>
    <p:sldId id="363" r:id="rId45"/>
    <p:sldId id="364" r:id="rId46"/>
    <p:sldId id="365" r:id="rId47"/>
    <p:sldId id="366" r:id="rId48"/>
    <p:sldId id="376" r:id="rId49"/>
    <p:sldId id="377" r:id="rId50"/>
    <p:sldId id="375" r:id="rId51"/>
    <p:sldId id="379" r:id="rId52"/>
    <p:sldId id="380" r:id="rId53"/>
    <p:sldId id="378" r:id="rId54"/>
    <p:sldId id="272" r:id="rId55"/>
    <p:sldId id="337" r:id="rId56"/>
    <p:sldId id="338" r:id="rId57"/>
    <p:sldId id="311" r:id="rId58"/>
    <p:sldId id="308" r:id="rId59"/>
    <p:sldId id="270"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06" autoAdjust="0"/>
    <p:restoredTop sz="94660"/>
  </p:normalViewPr>
  <p:slideViewPr>
    <p:cSldViewPr snapToGrid="0">
      <p:cViewPr varScale="1">
        <p:scale>
          <a:sx n="83" d="100"/>
          <a:sy n="83" d="100"/>
        </p:scale>
        <p:origin x="77" y="2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3F6093-520B-4241-8F1D-19D031857F16}"/>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C0AD4-9BE5-4F3B-884C-1FC7038DA597}"/>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33CB0-D824-417E-9E58-D92887AF3284}"/>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A81CA-2363-4BC2-8BA5-85E40C78B079}"/>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DC5A6E-B081-4573-B58E-9CF0337E5E4D}"/>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6DE3CE-26BD-4D01-839A-8D320FE6CDEA}"/>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6" name="Footer Placeholder 5">
            <a:extLst>
              <a:ext uri="{FF2B5EF4-FFF2-40B4-BE49-F238E27FC236}">
                <a16:creationId xmlns:a16="http://schemas.microsoft.com/office/drawing/2014/main"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5569B-C04F-4A93-AD3B-6226016AD8E7}"/>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8" name="Footer Placeholder 7">
            <a:extLst>
              <a:ext uri="{FF2B5EF4-FFF2-40B4-BE49-F238E27FC236}">
                <a16:creationId xmlns:a16="http://schemas.microsoft.com/office/drawing/2014/main"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D8DD4-B17A-47E7-A443-55E1DFBF2C96}"/>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4" name="Footer Placeholder 3">
            <a:extLst>
              <a:ext uri="{FF2B5EF4-FFF2-40B4-BE49-F238E27FC236}">
                <a16:creationId xmlns:a16="http://schemas.microsoft.com/office/drawing/2014/main"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99DDB-9D5D-4459-8CD7-7964E4DB0DEC}"/>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3" name="Footer Placeholder 2">
            <a:extLst>
              <a:ext uri="{FF2B5EF4-FFF2-40B4-BE49-F238E27FC236}">
                <a16:creationId xmlns:a16="http://schemas.microsoft.com/office/drawing/2014/main"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B6BC2E-5582-436B-A407-6DAFF92DAFF3}"/>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6" name="Footer Placeholder 5">
            <a:extLst>
              <a:ext uri="{FF2B5EF4-FFF2-40B4-BE49-F238E27FC236}">
                <a16:creationId xmlns:a16="http://schemas.microsoft.com/office/drawing/2014/main"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841A7B-470E-4E3A-A7E6-F8E6C0536D67}"/>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6" name="Footer Placeholder 5">
            <a:extLst>
              <a:ext uri="{FF2B5EF4-FFF2-40B4-BE49-F238E27FC236}">
                <a16:creationId xmlns:a16="http://schemas.microsoft.com/office/drawing/2014/main"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www.quora.com/Is-there-something-like-principal-component-analysis-for-time-series" TargetMode="External"/><Relationship Id="rId2" Type="http://schemas.openxmlformats.org/officeDocument/2006/relationships/hyperlink" Target="http://karthur.org/2017/learning-for-time-series-ssa-vs-pca.html" TargetMode="External"/><Relationship Id="rId1" Type="http://schemas.openxmlformats.org/officeDocument/2006/relationships/slideLayout" Target="../slideLayouts/slideLayout7.xml"/><Relationship Id="rId6" Type="http://schemas.openxmlformats.org/officeDocument/2006/relationships/hyperlink" Target="https://www.r-bloggers.com/principal-component-analysis-using-r/" TargetMode="External"/><Relationship Id="rId5" Type="http://schemas.openxmlformats.org/officeDocument/2006/relationships/hyperlink" Target="https://www.analyticsvidhya.com/blog/2016/03/practical-guide-principal-component-analysis-python/" TargetMode="External"/><Relationship Id="rId4" Type="http://schemas.openxmlformats.org/officeDocument/2006/relationships/hyperlink" Target="http://people.tamu.edu/~alawing/materials/ESSM689/pca.pdf"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91CD-FB73-4480-BF8C-41C55F17C4E2}"/>
              </a:ext>
            </a:extLst>
          </p:cNvPr>
          <p:cNvSpPr>
            <a:spLocks noGrp="1"/>
          </p:cNvSpPr>
          <p:nvPr>
            <p:ph type="ctrTitle"/>
          </p:nvPr>
        </p:nvSpPr>
        <p:spPr/>
        <p:txBody>
          <a:bodyPr>
            <a:normAutofit fontScale="90000"/>
          </a:bodyPr>
          <a:lstStyle/>
          <a:p>
            <a:r>
              <a:rPr lang="en-US" dirty="0"/>
              <a:t>Timing and land cover validation with Planet; differentiating </a:t>
            </a:r>
            <a:r>
              <a:rPr lang="en-US" dirty="0" err="1"/>
              <a:t>nonsoy</a:t>
            </a:r>
            <a:r>
              <a:rPr lang="en-US" dirty="0"/>
              <a:t> </a:t>
            </a:r>
            <a:r>
              <a:rPr lang="en-US" dirty="0" err="1"/>
              <a:t>agri</a:t>
            </a:r>
            <a:r>
              <a:rPr lang="en-US" dirty="0"/>
              <a:t> vs SC and DC</a:t>
            </a:r>
          </a:p>
        </p:txBody>
      </p:sp>
      <p:sp>
        <p:nvSpPr>
          <p:cNvPr id="3" name="Subtitle 2">
            <a:extLst>
              <a:ext uri="{FF2B5EF4-FFF2-40B4-BE49-F238E27FC236}">
                <a16:creationId xmlns:a16="http://schemas.microsoft.com/office/drawing/2014/main"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3177189" y="2666179"/>
            <a:ext cx="7064563" cy="830997"/>
          </a:xfrm>
          <a:prstGeom prst="rect">
            <a:avLst/>
          </a:prstGeom>
          <a:noFill/>
        </p:spPr>
        <p:txBody>
          <a:bodyPr wrap="none" rtlCol="0">
            <a:spAutoFit/>
          </a:bodyPr>
          <a:lstStyle/>
          <a:p>
            <a:r>
              <a:rPr lang="en-US" sz="2400" dirty="0"/>
              <a:t>Validating land cover classification</a:t>
            </a:r>
          </a:p>
          <a:p>
            <a:r>
              <a:rPr lang="en-US" sz="2400" dirty="0"/>
              <a:t>(using additional training points beyond Jake’s method)</a:t>
            </a:r>
          </a:p>
        </p:txBody>
      </p:sp>
    </p:spTree>
    <p:extLst>
      <p:ext uri="{BB962C8B-B14F-4D97-AF65-F5344CB8AC3E}">
        <p14:creationId xmlns:p14="http://schemas.microsoft.com/office/powerpoint/2010/main" val="144700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1317098041"/>
              </p:ext>
            </p:extLst>
          </p:nvPr>
        </p:nvGraphicFramePr>
        <p:xfrm>
          <a:off x="133546" y="0"/>
          <a:ext cx="11924907" cy="498856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 (would be 2 in restructured PLOS)</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 (would be 2 in restructured PLOS)</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 (would be 2 in restructured PLOS)</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762243" y="4988560"/>
            <a:ext cx="6036461" cy="1815882"/>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Rules: </a:t>
            </a:r>
          </a:p>
          <a:p>
            <a:pPr marL="742950" lvl="1" indent="-285750">
              <a:buFont typeface="Arial" panose="020B0604020202020204" pitchFamily="34" charset="0"/>
              <a:buChar char="•"/>
            </a:pPr>
            <a:r>
              <a:rPr lang="en-US" sz="1400" dirty="0"/>
              <a:t>If old class of PLOS == 2, new class of PLOS == 0</a:t>
            </a:r>
          </a:p>
          <a:p>
            <a:pPr marL="742950" lvl="1" indent="-285750">
              <a:buFont typeface="Arial" panose="020B0604020202020204" pitchFamily="34" charset="0"/>
              <a:buChar char="•"/>
            </a:pPr>
            <a:r>
              <a:rPr lang="en-US" sz="1400" dirty="0"/>
              <a:t>If old class of PLOS == 1, new class of PLOS == 1</a:t>
            </a:r>
          </a:p>
          <a:p>
            <a:pPr marL="742950" lvl="1" indent="-285750">
              <a:buFont typeface="Arial" panose="020B0604020202020204" pitchFamily="34" charset="0"/>
              <a:buChar char="•"/>
            </a:pPr>
            <a:r>
              <a:rPr lang="en-US" sz="1400" dirty="0"/>
              <a:t>If old class of PLOS == 0, new class of PLOS == -1 (missing value)</a:t>
            </a:r>
          </a:p>
          <a:p>
            <a:pPr marL="742950" lvl="1" indent="-285750">
              <a:buFont typeface="Arial" panose="020B0604020202020204" pitchFamily="34" charset="0"/>
              <a:buChar char="•"/>
            </a:pPr>
            <a:r>
              <a:rPr lang="en-US" sz="1400" dirty="0"/>
              <a:t>If old class of PLOS is NOT 0, 1, or 2, new class of PLOS == 2</a:t>
            </a:r>
          </a:p>
          <a:p>
            <a:pPr marL="285750" indent="-285750">
              <a:buFont typeface="Arial" panose="020B0604020202020204" pitchFamily="34" charset="0"/>
              <a:buChar char="•"/>
            </a:pPr>
            <a:r>
              <a:rPr lang="en-US" sz="14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7BCCC-7F33-4618-B692-D3F4E42513E3}"/>
              </a:ext>
            </a:extLst>
          </p:cNvPr>
          <p:cNvSpPr/>
          <p:nvPr/>
        </p:nvSpPr>
        <p:spPr>
          <a:xfrm>
            <a:off x="7148932" y="6550223"/>
            <a:ext cx="5173852" cy="307777"/>
          </a:xfrm>
          <a:prstGeom prst="rect">
            <a:avLst/>
          </a:prstGeom>
        </p:spPr>
        <p:txBody>
          <a:bodyPr wrap="none">
            <a:spAutoFit/>
          </a:bodyPr>
          <a:lstStyle/>
          <a:p>
            <a:r>
              <a:rPr lang="en-US" sz="1400" dirty="0"/>
              <a:t>GEE file </a:t>
            </a:r>
            <a:r>
              <a:rPr lang="en-US" sz="1400" dirty="0" err="1"/>
              <a:t>LandCover</a:t>
            </a:r>
            <a:r>
              <a:rPr lang="en-US" sz="1400" dirty="0"/>
              <a:t>/Soy Classification Trial 1, Soy Classification Trial 2</a:t>
            </a:r>
          </a:p>
        </p:txBody>
      </p:sp>
      <p:graphicFrame>
        <p:nvGraphicFramePr>
          <p:cNvPr id="3" name="Table 2">
            <a:extLst>
              <a:ext uri="{FF2B5EF4-FFF2-40B4-BE49-F238E27FC236}">
                <a16:creationId xmlns:a16="http://schemas.microsoft.com/office/drawing/2014/main" id="{4BDF26BB-0C33-4B94-82C8-FAEFD0DA5A38}"/>
              </a:ext>
            </a:extLst>
          </p:cNvPr>
          <p:cNvGraphicFramePr>
            <a:graphicFrameLocks noGrp="1"/>
          </p:cNvGraphicFramePr>
          <p:nvPr>
            <p:extLst>
              <p:ext uri="{D42A27DB-BD31-4B8C-83A1-F6EECF244321}">
                <p14:modId xmlns:p14="http://schemas.microsoft.com/office/powerpoint/2010/main" val="348130337"/>
              </p:ext>
            </p:extLst>
          </p:nvPr>
        </p:nvGraphicFramePr>
        <p:xfrm>
          <a:off x="105688" y="317346"/>
          <a:ext cx="11980624" cy="424180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Soymap_2 for image collection of all years</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3449465817"/>
                  </a:ext>
                </a:extLst>
              </a:tr>
              <a:tr h="370840">
                <a:tc>
                  <a:txBody>
                    <a:bodyPr/>
                    <a:lstStyle/>
                    <a:p>
                      <a:r>
                        <a:rPr lang="en-US" sz="1400" b="1" dirty="0"/>
                        <a:t>Notes</a:t>
                      </a:r>
                    </a:p>
                  </a:txBody>
                  <a:tcPr/>
                </a:tc>
                <a:tc>
                  <a:txBody>
                    <a:bodyPr/>
                    <a:lstStyle/>
                    <a:p>
                      <a:endParaRPr lang="en-US" sz="1400" dirty="0"/>
                    </a:p>
                  </a:txBody>
                  <a:tcPr/>
                </a:tc>
                <a:tc>
                  <a:txBody>
                    <a:bodyPr/>
                    <a:lstStyle/>
                    <a:p>
                      <a:endParaRPr lang="en-US" sz="1400" dirty="0"/>
                    </a:p>
                  </a:txBody>
                  <a:tcPr/>
                </a:tc>
                <a:tc>
                  <a:txBody>
                    <a:bodyPr/>
                    <a:lstStyle/>
                    <a:p>
                      <a:r>
                        <a:rPr lang="en-US" sz="1400" dirty="0"/>
                        <a:t>For now, only produced </a:t>
                      </a:r>
                      <a:r>
                        <a:rPr lang="en-US" sz="1400" dirty="0" err="1"/>
                        <a:t>soymaps</a:t>
                      </a:r>
                      <a:r>
                        <a:rPr lang="en-US" sz="1400" dirty="0"/>
                        <a:t> for 2014, 2017 and 2018 because just want to compare to Planet validation data</a:t>
                      </a:r>
                    </a:p>
                  </a:txBody>
                  <a:tcPr/>
                </a:tc>
                <a:extLst>
                  <a:ext uri="{0D108BD9-81ED-4DB2-BD59-A6C34878D82A}">
                    <a16:rowId xmlns:a16="http://schemas.microsoft.com/office/drawing/2014/main" val="207801562"/>
                  </a:ext>
                </a:extLst>
              </a:tr>
            </a:tbl>
          </a:graphicData>
        </a:graphic>
      </p:graphicFrame>
      <p:sp>
        <p:nvSpPr>
          <p:cNvPr id="4" name="TextBox 3">
            <a:extLst>
              <a:ext uri="{FF2B5EF4-FFF2-40B4-BE49-F238E27FC236}">
                <a16:creationId xmlns:a16="http://schemas.microsoft.com/office/drawing/2014/main" id="{9EFCE55E-4A42-49E9-802B-93B67762573D}"/>
              </a:ext>
            </a:extLst>
          </p:cNvPr>
          <p:cNvSpPr txBox="1"/>
          <p:nvPr/>
        </p:nvSpPr>
        <p:spPr>
          <a:xfrm>
            <a:off x="343949" y="4710037"/>
            <a:ext cx="11742363" cy="1169551"/>
          </a:xfrm>
          <a:prstGeom prst="rect">
            <a:avLst/>
          </a:prstGeom>
          <a:noFill/>
        </p:spPr>
        <p:txBody>
          <a:bodyPr wrap="square" rtlCol="0">
            <a:spAutoFit/>
          </a:bodyPr>
          <a:lstStyle/>
          <a:p>
            <a:r>
              <a:rPr lang="en-US" sz="1400" b="1" dirty="0"/>
              <a:t>Naming convention for </a:t>
            </a:r>
            <a:r>
              <a:rPr lang="en-US" sz="1400" b="1" dirty="0" err="1"/>
              <a:t>soymaps</a:t>
            </a:r>
            <a:r>
              <a:rPr lang="en-US" sz="1400" b="1" dirty="0"/>
              <a:t>:</a:t>
            </a:r>
          </a:p>
          <a:p>
            <a:pPr marL="285750" indent="-285750">
              <a:buFontTx/>
              <a:buChar char="-"/>
            </a:pPr>
            <a:r>
              <a:rPr lang="en-US" sz="1400" dirty="0"/>
              <a:t>“base” means just masked by mapbiomas3, no </a:t>
            </a:r>
            <a:r>
              <a:rPr lang="en-US" sz="1400" dirty="0" err="1"/>
              <a:t>connectionMask</a:t>
            </a:r>
            <a:endParaRPr lang="en-US" sz="1400" dirty="0"/>
          </a:p>
          <a:p>
            <a:pPr marL="285750" indent="-285750">
              <a:buFontTx/>
              <a:buChar char="-"/>
            </a:pPr>
            <a:r>
              <a:rPr lang="en-US" sz="1400" dirty="0"/>
              <a:t>“</a:t>
            </a:r>
            <a:r>
              <a:rPr lang="en-US" sz="1400" dirty="0" err="1"/>
              <a:t>agsat</a:t>
            </a:r>
            <a:r>
              <a:rPr lang="en-US" sz="1400" dirty="0"/>
              <a:t>” and “PLOS” mean the training data source</a:t>
            </a:r>
          </a:p>
          <a:p>
            <a:pPr marL="285750" indent="-285750">
              <a:buFontTx/>
              <a:buChar char="-"/>
            </a:pPr>
            <a:r>
              <a:rPr lang="en-US" sz="1400" dirty="0"/>
              <a:t>Unless otherwise specified, all years’ training data are pooled to train a single classifier</a:t>
            </a:r>
          </a:p>
          <a:p>
            <a:pPr marL="285750" indent="-285750">
              <a:buFontTx/>
              <a:buChar char="-"/>
            </a:pPr>
            <a:r>
              <a:rPr lang="en-US" sz="1400" dirty="0"/>
              <a:t>My </a:t>
            </a:r>
            <a:r>
              <a:rPr lang="en-US" sz="1400" dirty="0" err="1"/>
              <a:t>soymaps</a:t>
            </a:r>
            <a:r>
              <a:rPr lang="en-US" sz="1400" dirty="0"/>
              <a:t> are first exported separately for individual years; then use GEE file </a:t>
            </a:r>
            <a:r>
              <a:rPr lang="en-US" sz="1400" dirty="0" err="1"/>
              <a:t>LandCover</a:t>
            </a:r>
            <a:r>
              <a:rPr lang="en-US" sz="1400" dirty="0"/>
              <a:t>/Soy Classification Create Final Asset to make image collection</a:t>
            </a:r>
          </a:p>
        </p:txBody>
      </p:sp>
    </p:spTree>
    <p:extLst>
      <p:ext uri="{BB962C8B-B14F-4D97-AF65-F5344CB8AC3E}">
        <p14:creationId xmlns:p14="http://schemas.microsoft.com/office/powerpoint/2010/main" val="2124473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573" y="260926"/>
            <a:ext cx="11861428" cy="3139321"/>
          </a:xfrm>
          <a:prstGeom prst="rect">
            <a:avLst/>
          </a:prstGeom>
          <a:noFill/>
        </p:spPr>
        <p:txBody>
          <a:bodyPr wrap="square" rtlCol="0">
            <a:spAutoFit/>
          </a:bodyPr>
          <a:lstStyle/>
          <a:p>
            <a:r>
              <a:rPr lang="en-US" dirty="0"/>
              <a:t>Soy Classification Trial 2 v2</a:t>
            </a:r>
          </a:p>
          <a:p>
            <a:pPr marL="285750" indent="-285750">
              <a:buFont typeface="Arial"/>
              <a:buChar char="•"/>
            </a:pPr>
            <a:r>
              <a:rPr lang="en-US" dirty="0"/>
              <a:t>2011 and 2012 PLOS training points: including these in the sample creates a Error in map() </a:t>
            </a:r>
            <a:r>
              <a:rPr lang="en-US" dirty="0" err="1"/>
              <a:t>Number.short</a:t>
            </a:r>
            <a:r>
              <a:rPr lang="en-US" dirty="0"/>
              <a:t>: Parameter ‘input’ is required error. This probably happens during </a:t>
            </a:r>
            <a:r>
              <a:rPr lang="en-US" dirty="0" err="1"/>
              <a:t>sample_infill</a:t>
            </a:r>
            <a:r>
              <a:rPr lang="en-US" dirty="0"/>
              <a:t>() function which, for properties with a null value, it replaces that value with the average over the other features for that property. This generates and error when all the points are null – so there’s nothing to take average of.</a:t>
            </a:r>
          </a:p>
          <a:p>
            <a:pPr marL="285750" indent="-285750">
              <a:buFont typeface="Arial"/>
              <a:buChar char="•"/>
            </a:pPr>
            <a:r>
              <a:rPr lang="en-US" dirty="0"/>
              <a:t>Another issue after doing </a:t>
            </a:r>
            <a:r>
              <a:rPr lang="en-US" dirty="0" err="1"/>
              <a:t>sample_infill</a:t>
            </a:r>
            <a:r>
              <a:rPr lang="en-US" dirty="0"/>
              <a:t>() for all years: seems like one point doesn’t have ‘ls_B0_1’ band, so try to filter out </a:t>
            </a:r>
            <a:r>
              <a:rPr lang="en-US" dirty="0" err="1"/>
              <a:t>sample_data_all</a:t>
            </a:r>
            <a:r>
              <a:rPr lang="en-US" dirty="0"/>
              <a:t> based on whether feature has maximum number of properties. This gave “</a:t>
            </a:r>
            <a:r>
              <a:rPr lang="en-US" altLang="en-US" dirty="0">
                <a:ea typeface="Roboto"/>
              </a:rPr>
              <a:t>Error: </a:t>
            </a:r>
            <a:r>
              <a:rPr lang="en-US" altLang="en-US" dirty="0" err="1">
                <a:ea typeface="Roboto"/>
              </a:rPr>
              <a:t>Image.classify</a:t>
            </a:r>
            <a:r>
              <a:rPr lang="en-US" altLang="en-US" dirty="0">
                <a:ea typeface="Roboto"/>
              </a:rPr>
              <a:t>: No data was found in classifier training input”</a:t>
            </a:r>
            <a:endParaRPr lang="en-US" dirty="0"/>
          </a:p>
          <a:p>
            <a:pPr marL="285750" indent="-285750">
              <a:buFont typeface="Arial"/>
              <a:buChar char="•"/>
            </a:pPr>
            <a:r>
              <a:rPr lang="en-US" dirty="0"/>
              <a:t>The above ‘fix’ still gave an error, so tried to get rid of all </a:t>
            </a:r>
            <a:r>
              <a:rPr lang="en-US" dirty="0" err="1"/>
              <a:t>landsat</a:t>
            </a:r>
            <a:r>
              <a:rPr lang="en-US" dirty="0"/>
              <a:t> information as input, except for terrain variables. It seems some years are missing </a:t>
            </a:r>
            <a:r>
              <a:rPr lang="en-US" dirty="0" err="1"/>
              <a:t>landsat</a:t>
            </a:r>
            <a:r>
              <a:rPr lang="en-US" dirty="0"/>
              <a:t> bands.</a:t>
            </a:r>
          </a:p>
          <a:p>
            <a:pPr marL="285750" indent="-285750">
              <a:buFont typeface="Arial"/>
              <a:buChar char="•"/>
            </a:pPr>
            <a:r>
              <a:rPr lang="en-US" dirty="0"/>
              <a:t>Produces </a:t>
            </a:r>
            <a:r>
              <a:rPr lang="en-US" dirty="0" err="1"/>
              <a:t>base_soymap_agsat_PLOS_year</a:t>
            </a:r>
            <a:r>
              <a:rPr lang="en-US" dirty="0"/>
              <a:t> maps</a:t>
            </a:r>
          </a:p>
        </p:txBody>
      </p:sp>
    </p:spTree>
    <p:extLst>
      <p:ext uri="{BB962C8B-B14F-4D97-AF65-F5344CB8AC3E}">
        <p14:creationId xmlns:p14="http://schemas.microsoft.com/office/powerpoint/2010/main" val="31319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1301707" y="2390814"/>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708994"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210706" y="2698592"/>
            <a:ext cx="3959850" cy="3018047"/>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8323942" y="2698591"/>
            <a:ext cx="3764637" cy="2812976"/>
          </a:xfrm>
          <a:prstGeom prst="rect">
            <a:avLst/>
          </a:prstGeom>
        </p:spPr>
      </p:pic>
      <p:sp>
        <p:nvSpPr>
          <p:cNvPr id="8" name="Rectangle 7">
            <a:extLst>
              <a:ext uri="{FF2B5EF4-FFF2-40B4-BE49-F238E27FC236}">
                <a16:creationId xmlns:a16="http://schemas.microsoft.com/office/drawing/2014/main" id="{FB481DAD-7CFD-41E0-A14D-82CEB8F729AD}"/>
              </a:ext>
            </a:extLst>
          </p:cNvPr>
          <p:cNvSpPr/>
          <p:nvPr/>
        </p:nvSpPr>
        <p:spPr>
          <a:xfrm>
            <a:off x="5890731" y="1214156"/>
            <a:ext cx="4565395" cy="830997"/>
          </a:xfrm>
          <a:prstGeom prst="rect">
            <a:avLst/>
          </a:prstGeom>
        </p:spPr>
        <p:txBody>
          <a:bodyPr wrap="square">
            <a:spAutoFit/>
          </a:bodyPr>
          <a:lstStyle/>
          <a:p>
            <a:pPr marL="285750" indent="-285750">
              <a:buFont typeface="Arial" panose="020B0604020202020204" pitchFamily="34" charset="0"/>
              <a:buChar char="•"/>
            </a:pPr>
            <a:r>
              <a:rPr lang="en-US" sz="1600" dirty="0"/>
              <a:t>All fields except one (the red one) are DC or TC</a:t>
            </a:r>
          </a:p>
          <a:p>
            <a:pPr marL="285750" indent="-285750">
              <a:buFont typeface="Arial" panose="020B0604020202020204" pitchFamily="34" charset="0"/>
              <a:buChar char="•"/>
            </a:pPr>
            <a:r>
              <a:rPr lang="en-US" sz="1600" dirty="0"/>
              <a:t>This region has a lot of soy training points (it was chosen for its soy training point density)</a:t>
            </a:r>
          </a:p>
        </p:txBody>
      </p:sp>
      <p:sp>
        <p:nvSpPr>
          <p:cNvPr id="10" name="Rectangle 9">
            <a:extLst>
              <a:ext uri="{FF2B5EF4-FFF2-40B4-BE49-F238E27FC236}">
                <a16:creationId xmlns:a16="http://schemas.microsoft.com/office/drawing/2014/main" id="{5EC135C8-E4AB-4474-B713-26B213A39A87}"/>
              </a:ext>
            </a:extLst>
          </p:cNvPr>
          <p:cNvSpPr/>
          <p:nvPr/>
        </p:nvSpPr>
        <p:spPr>
          <a:xfrm>
            <a:off x="5777150" y="2339102"/>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343481" y="2667000"/>
            <a:ext cx="3950094" cy="2830286"/>
          </a:xfrm>
          <a:prstGeom prst="rect">
            <a:avLst/>
          </a:prstGeom>
        </p:spPr>
      </p:pic>
    </p:spTree>
    <p:extLst>
      <p:ext uri="{BB962C8B-B14F-4D97-AF65-F5344CB8AC3E}">
        <p14:creationId xmlns:p14="http://schemas.microsoft.com/office/powerpoint/2010/main" val="231124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58812" y="2721123"/>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727591" y="2413346"/>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0382117" y="2413346"/>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9873780" y="2729870"/>
            <a:ext cx="1941694" cy="3352974"/>
          </a:xfrm>
          <a:prstGeom prst="rect">
            <a:avLst/>
          </a:prstGeom>
        </p:spPr>
      </p:pic>
      <p:sp>
        <p:nvSpPr>
          <p:cNvPr id="9" name="Rectangle 8">
            <a:extLst>
              <a:ext uri="{FF2B5EF4-FFF2-40B4-BE49-F238E27FC236}">
                <a16:creationId xmlns:a16="http://schemas.microsoft.com/office/drawing/2014/main" id="{227E18FC-8A3F-4B08-B916-A8CA13830F28}"/>
              </a:ext>
            </a:extLst>
          </p:cNvPr>
          <p:cNvSpPr/>
          <p:nvPr/>
        </p:nvSpPr>
        <p:spPr>
          <a:xfrm>
            <a:off x="7147395" y="1325332"/>
            <a:ext cx="3634987"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SC</a:t>
            </a:r>
          </a:p>
          <a:p>
            <a:pPr marL="285750" indent="-285750">
              <a:buFont typeface="Arial" panose="020B0604020202020204" pitchFamily="34" charset="0"/>
              <a:buChar char="•"/>
            </a:pPr>
            <a:r>
              <a:rPr lang="en-US" sz="1400" dirty="0"/>
              <a:t>This region has no soy training points</a:t>
            </a:r>
          </a:p>
        </p:txBody>
      </p:sp>
      <p:sp>
        <p:nvSpPr>
          <p:cNvPr id="10" name="Rectangle 9">
            <a:extLst>
              <a:ext uri="{FF2B5EF4-FFF2-40B4-BE49-F238E27FC236}">
                <a16:creationId xmlns:a16="http://schemas.microsoft.com/office/drawing/2014/main" id="{8BE337D0-9967-4B58-ADC0-9C77ABCF9570}"/>
              </a:ext>
            </a:extLst>
          </p:cNvPr>
          <p:cNvSpPr/>
          <p:nvPr/>
        </p:nvSpPr>
        <p:spPr>
          <a:xfrm>
            <a:off x="5661716" y="2447105"/>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925785" y="2750458"/>
            <a:ext cx="2370956" cy="3381828"/>
          </a:xfrm>
          <a:prstGeom prst="rect">
            <a:avLst/>
          </a:prstGeom>
        </p:spPr>
      </p:pic>
    </p:spTree>
    <p:extLst>
      <p:ext uri="{BB962C8B-B14F-4D97-AF65-F5344CB8AC3E}">
        <p14:creationId xmlns:p14="http://schemas.microsoft.com/office/powerpoint/2010/main" val="151642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824018" y="2641811"/>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id="{397846FC-2623-4A23-88C4-A9D691A68E9F}"/>
              </a:ext>
            </a:extLst>
          </p:cNvPr>
          <p:cNvSpPr/>
          <p:nvPr/>
        </p:nvSpPr>
        <p:spPr>
          <a:xfrm>
            <a:off x="9075873" y="4288240"/>
            <a:ext cx="3227109" cy="307777"/>
          </a:xfrm>
          <a:prstGeom prst="rect">
            <a:avLst/>
          </a:prstGeom>
        </p:spPr>
        <p:txBody>
          <a:bodyPr wrap="square">
            <a:spAutoFit/>
          </a:bodyPr>
          <a:lstStyle/>
          <a:p>
            <a:r>
              <a:rPr lang="en-US" sz="1400" dirty="0"/>
              <a:t>(Jake’s </a:t>
            </a:r>
            <a:r>
              <a:rPr lang="en-US" sz="1400" dirty="0" err="1"/>
              <a:t>soymap</a:t>
            </a:r>
            <a:r>
              <a:rPr lang="en-US" sz="1400" dirty="0"/>
              <a:t> doesn’t have 2018)</a:t>
            </a:r>
          </a:p>
        </p:txBody>
      </p:sp>
      <p:sp>
        <p:nvSpPr>
          <p:cNvPr id="10" name="Rectangle 9">
            <a:extLst>
              <a:ext uri="{FF2B5EF4-FFF2-40B4-BE49-F238E27FC236}">
                <a16:creationId xmlns:a16="http://schemas.microsoft.com/office/drawing/2014/main" id="{95E8818C-E11C-4494-A122-932461D78FD9}"/>
              </a:ext>
            </a:extLst>
          </p:cNvPr>
          <p:cNvSpPr/>
          <p:nvPr/>
        </p:nvSpPr>
        <p:spPr>
          <a:xfrm>
            <a:off x="4898572" y="696918"/>
            <a:ext cx="6287880" cy="1384995"/>
          </a:xfrm>
          <a:prstGeom prst="rect">
            <a:avLst/>
          </a:prstGeom>
        </p:spPr>
        <p:txBody>
          <a:bodyPr wrap="square">
            <a:spAutoFit/>
          </a:bodyPr>
          <a:lstStyle/>
          <a:p>
            <a:pPr marL="285750" indent="-285750">
              <a:buFont typeface="Arial" panose="020B0604020202020204" pitchFamily="34" charset="0"/>
              <a:buChar char="•"/>
            </a:pPr>
            <a:r>
              <a:rPr lang="en-US" sz="1400" dirty="0"/>
              <a:t>All fields are DC</a:t>
            </a:r>
          </a:p>
          <a:p>
            <a:pPr marL="285750" indent="-285750">
              <a:buFont typeface="Arial" panose="020B0604020202020204" pitchFamily="34" charset="0"/>
              <a:buChar char="•"/>
            </a:pPr>
            <a:r>
              <a:rPr lang="en-US" sz="1400" dirty="0"/>
              <a:t>This region doesn’t contain soy training points</a:t>
            </a:r>
          </a:p>
          <a:p>
            <a:pPr marL="285750" indent="-285750">
              <a:buFont typeface="Arial" panose="020B0604020202020204" pitchFamily="34" charset="0"/>
              <a:buChar char="•"/>
            </a:pPr>
            <a:r>
              <a:rPr lang="en-US" sz="1400" dirty="0"/>
              <a:t>In soymap2, fields are more likely to be lumped in the same class, which is encouraging (soymap2 is more ‘stable’ within each field). This stability could be due to more training points or because Landsat introduced unnecessary and confusing </a:t>
            </a:r>
            <a:r>
              <a:rPr lang="en-US" sz="1400" dirty="0" err="1"/>
              <a:t>timeseries</a:t>
            </a:r>
            <a:r>
              <a:rPr lang="en-US" sz="1400" dirty="0"/>
              <a:t> information</a:t>
            </a:r>
          </a:p>
        </p:txBody>
      </p:sp>
      <p:sp>
        <p:nvSpPr>
          <p:cNvPr id="11" name="Rectangle 10">
            <a:extLst>
              <a:ext uri="{FF2B5EF4-FFF2-40B4-BE49-F238E27FC236}">
                <a16:creationId xmlns:a16="http://schemas.microsoft.com/office/drawing/2014/main" id="{59C79C65-C72A-482E-BA56-65AA29BBBEA6}"/>
              </a:ext>
            </a:extLst>
          </p:cNvPr>
          <p:cNvSpPr/>
          <p:nvPr/>
        </p:nvSpPr>
        <p:spPr>
          <a:xfrm>
            <a:off x="6096000" y="2676293"/>
            <a:ext cx="952261" cy="307777"/>
          </a:xfrm>
          <a:prstGeom prst="rect">
            <a:avLst/>
          </a:prstGeom>
        </p:spPr>
        <p:txBody>
          <a:bodyPr wrap="square">
            <a:spAutoFit/>
          </a:bodyPr>
          <a:lstStyle/>
          <a:p>
            <a:r>
              <a:rPr lang="en-US" sz="1400" b="1" dirty="0" err="1"/>
              <a:t>Soymap</a:t>
            </a:r>
            <a:r>
              <a:rPr lang="en-US" sz="1400" b="1" dirty="0"/>
              <a:t> 2</a:t>
            </a:r>
          </a:p>
        </p:txBody>
      </p:sp>
      <p:pic>
        <p:nvPicPr>
          <p:cNvPr id="4" name="Picture 3"/>
          <p:cNvPicPr>
            <a:picLocks noChangeAspect="1"/>
          </p:cNvPicPr>
          <p:nvPr/>
        </p:nvPicPr>
        <p:blipFill>
          <a:blip r:embed="rId3"/>
          <a:stretch>
            <a:fillRect/>
          </a:stretch>
        </p:blipFill>
        <p:spPr>
          <a:xfrm>
            <a:off x="4464058" y="2957286"/>
            <a:ext cx="4193474" cy="3429000"/>
          </a:xfrm>
          <a:prstGeom prst="rect">
            <a:avLst/>
          </a:prstGeom>
        </p:spPr>
      </p:pic>
    </p:spTree>
    <p:extLst>
      <p:ext uri="{BB962C8B-B14F-4D97-AF65-F5344CB8AC3E}">
        <p14:creationId xmlns:p14="http://schemas.microsoft.com/office/powerpoint/2010/main" val="601421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6" y="0"/>
            <a:ext cx="12086314" cy="646331"/>
          </a:xfrm>
          <a:prstGeom prst="rect">
            <a:avLst/>
          </a:prstGeom>
        </p:spPr>
        <p:txBody>
          <a:bodyPr wrap="square">
            <a:spAutoFit/>
          </a:bodyPr>
          <a:lstStyle/>
          <a:p>
            <a:r>
              <a:rPr lang="en-US" b="1" dirty="0"/>
              <a:t>SC vs DC accuracy: normalized by area of SC + DC in validation data</a:t>
            </a:r>
          </a:p>
          <a:p>
            <a:r>
              <a:rPr lang="en-US" dirty="0"/>
              <a:t>Conclusion: it’s better for SC vs DC accuracy to pool years and use more data points, even where there isn’t training data </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3689419509"/>
              </p:ext>
            </p:extLst>
          </p:nvPr>
        </p:nvGraphicFramePr>
        <p:xfrm>
          <a:off x="0" y="791474"/>
          <a:ext cx="11980624" cy="7172960"/>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val="4132611571"/>
                    </a:ext>
                  </a:extLst>
                </a:gridCol>
                <a:gridCol w="1006118">
                  <a:extLst>
                    <a:ext uri="{9D8B030D-6E8A-4147-A177-3AD203B41FA5}">
                      <a16:colId xmlns:a16="http://schemas.microsoft.com/office/drawing/2014/main" val="2552527731"/>
                    </a:ext>
                  </a:extLst>
                </a:gridCol>
                <a:gridCol w="2698597">
                  <a:extLst>
                    <a:ext uri="{9D8B030D-6E8A-4147-A177-3AD203B41FA5}">
                      <a16:colId xmlns:a16="http://schemas.microsoft.com/office/drawing/2014/main" val="3360875115"/>
                    </a:ext>
                  </a:extLst>
                </a:gridCol>
                <a:gridCol w="3783175">
                  <a:extLst>
                    <a:ext uri="{9D8B030D-6E8A-4147-A177-3AD203B41FA5}">
                      <a16:colId xmlns:a16="http://schemas.microsoft.com/office/drawing/2014/main" val="249242120"/>
                    </a:ext>
                  </a:extLst>
                </a:gridCol>
                <a:gridCol w="2995156">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extLst>
                  <a:ext uri="{0D108BD9-81ED-4DB2-BD59-A6C34878D82A}">
                    <a16:rowId xmlns:a16="http://schemas.microsoft.com/office/drawing/2014/main"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extLst>
                  <a:ext uri="{0D108BD9-81ED-4DB2-BD59-A6C34878D82A}">
                    <a16:rowId xmlns:a16="http://schemas.microsoft.com/office/drawing/2014/main"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25176"/>
            <a:ext cx="10186889" cy="923330"/>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p>
          <a:p>
            <a:r>
              <a:rPr lang="en-US" dirty="0"/>
              <a:t>NOTE: assumed that all fields are soy; tested whether land use map classifies all fields as soy</a:t>
            </a:r>
          </a:p>
          <a:p>
            <a:r>
              <a:rPr lang="en-US" dirty="0"/>
              <a:t>Takeaway: made a big assumption, so it’s unclear which soy map is better</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4172846214"/>
              </p:ext>
            </p:extLst>
          </p:nvPr>
        </p:nvGraphicFramePr>
        <p:xfrm>
          <a:off x="105687" y="1131701"/>
          <a:ext cx="11980624" cy="566928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sz="1400" dirty="0"/>
                        <a:t>n/a</a:t>
                      </a:r>
                    </a:p>
                  </a:txBody>
                  <a:tcPr/>
                </a:tc>
                <a:tc>
                  <a:txBody>
                    <a:bodyPr/>
                    <a:lstStyle/>
                    <a:p>
                      <a:r>
                        <a:rPr lang="en-US" sz="1400" dirty="0"/>
                        <a:t>95</a:t>
                      </a:r>
                    </a:p>
                  </a:txBody>
                  <a:tcPr/>
                </a:tc>
                <a:tc>
                  <a:txBody>
                    <a:bodyPr/>
                    <a:lstStyle/>
                    <a:p>
                      <a:r>
                        <a:rPr lang="en-US" sz="1400" dirty="0"/>
                        <a:t>95</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n/a</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sz="1400" dirty="0"/>
                        <a:t>97</a:t>
                      </a:r>
                    </a:p>
                  </a:txBody>
                  <a:tcPr/>
                </a:tc>
                <a:tc>
                  <a:txBody>
                    <a:bodyPr/>
                    <a:lstStyle/>
                    <a:p>
                      <a:r>
                        <a:rPr lang="en-US" sz="1400" dirty="0"/>
                        <a:t>62</a:t>
                      </a:r>
                    </a:p>
                  </a:txBody>
                  <a:tcPr/>
                </a:tc>
                <a:tc>
                  <a:txBody>
                    <a:bodyPr/>
                    <a:lstStyle/>
                    <a:p>
                      <a:r>
                        <a:rPr lang="en-US" sz="1400" dirty="0"/>
                        <a:t>61</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3</a:t>
                      </a:r>
                    </a:p>
                  </a:txBody>
                  <a:tcPr/>
                </a:tc>
                <a:tc>
                  <a:txBody>
                    <a:bodyPr/>
                    <a:lstStyle/>
                    <a:p>
                      <a:r>
                        <a:rPr lang="en-US" sz="1400" dirty="0"/>
                        <a:t>35</a:t>
                      </a:r>
                    </a:p>
                  </a:txBody>
                  <a:tcPr/>
                </a:tc>
                <a:tc>
                  <a:txBody>
                    <a:bodyPr/>
                    <a:lstStyle/>
                    <a:p>
                      <a:r>
                        <a:rPr lang="en-US" sz="1400" dirty="0"/>
                        <a:t>35</a:t>
                      </a:r>
                    </a:p>
                  </a:txBody>
                  <a:tcPr/>
                </a:tc>
                <a:extLst>
                  <a:ext uri="{0D108BD9-81ED-4DB2-BD59-A6C34878D82A}">
                    <a16:rowId xmlns:a16="http://schemas.microsoft.com/office/drawing/2014/main"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84</a:t>
                      </a:r>
                    </a:p>
                  </a:txBody>
                  <a:tcPr/>
                </a:tc>
                <a:tc>
                  <a:txBody>
                    <a:bodyPr/>
                    <a:lstStyle/>
                    <a:p>
                      <a:r>
                        <a:rPr lang="en-US" sz="1400" dirty="0"/>
                        <a:t>92</a:t>
                      </a:r>
                    </a:p>
                  </a:txBody>
                  <a:tcPr/>
                </a:tc>
                <a:tc>
                  <a:txBody>
                    <a:bodyPr/>
                    <a:lstStyle/>
                    <a:p>
                      <a:r>
                        <a:rPr lang="en-US" sz="1400" dirty="0"/>
                        <a:t>91</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1.3</a:t>
                      </a:r>
                    </a:p>
                  </a:txBody>
                  <a:tcPr/>
                </a:tc>
                <a:tc>
                  <a:txBody>
                    <a:bodyPr/>
                    <a:lstStyle/>
                    <a:p>
                      <a:r>
                        <a:rPr lang="en-US" sz="1400" dirty="0"/>
                        <a:t>0.45</a:t>
                      </a:r>
                    </a:p>
                  </a:txBody>
                  <a:tcPr/>
                </a:tc>
                <a:tc>
                  <a:txBody>
                    <a:bodyPr/>
                    <a:lstStyle/>
                    <a:p>
                      <a:r>
                        <a:rPr lang="en-US" sz="1400" dirty="0"/>
                        <a:t>2.7</a:t>
                      </a:r>
                    </a:p>
                  </a:txBody>
                  <a:tcPr/>
                </a:tc>
                <a:extLst>
                  <a:ext uri="{0D108BD9-81ED-4DB2-BD59-A6C34878D82A}">
                    <a16:rowId xmlns:a16="http://schemas.microsoft.com/office/drawing/2014/main"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0"/>
            <a:ext cx="10722147" cy="646331"/>
          </a:xfrm>
          <a:prstGeom prst="rect">
            <a:avLst/>
          </a:prstGeom>
        </p:spPr>
        <p:txBody>
          <a:bodyPr wrap="square">
            <a:spAutoFit/>
          </a:bodyPr>
          <a:lstStyle/>
          <a:p>
            <a:r>
              <a:rPr lang="en-US" b="1" dirty="0"/>
              <a:t>Agri vs natural accuracy</a:t>
            </a:r>
          </a:p>
          <a:p>
            <a:r>
              <a:rPr lang="en-US" dirty="0"/>
              <a:t>Takeaway: unclear which </a:t>
            </a:r>
            <a:r>
              <a:rPr lang="en-US" dirty="0" err="1"/>
              <a:t>soymap</a:t>
            </a:r>
            <a:r>
              <a:rPr lang="en-US" dirty="0"/>
              <a:t> is better, but </a:t>
            </a:r>
            <a:r>
              <a:rPr lang="en-US" dirty="0" err="1"/>
              <a:t>agri</a:t>
            </a:r>
            <a:r>
              <a:rPr lang="en-US" dirty="0"/>
              <a:t> vs natural veg accuracy isn’t a huge concern</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756456414"/>
              </p:ext>
            </p:extLst>
          </p:nvPr>
        </p:nvGraphicFramePr>
        <p:xfrm>
          <a:off x="105687" y="827978"/>
          <a:ext cx="11980624" cy="470408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n/a</a:t>
                      </a:r>
                    </a:p>
                  </a:txBody>
                  <a:tcPr/>
                </a:tc>
                <a:tc>
                  <a:txBody>
                    <a:bodyPr/>
                    <a:lstStyle/>
                    <a:p>
                      <a:r>
                        <a:rPr lang="en-US" sz="1400" dirty="0"/>
                        <a:t>0.16</a:t>
                      </a:r>
                    </a:p>
                  </a:txBody>
                  <a:tcPr/>
                </a:tc>
                <a:tc>
                  <a:txBody>
                    <a:bodyPr/>
                    <a:lstStyle/>
                    <a:p>
                      <a:r>
                        <a:rPr lang="en-US" sz="1400" dirty="0"/>
                        <a:t>0.17</a:t>
                      </a:r>
                    </a:p>
                  </a:txBody>
                  <a:tcPr/>
                </a:tc>
                <a:extLst>
                  <a:ext uri="{0D108BD9-81ED-4DB2-BD59-A6C34878D82A}">
                    <a16:rowId xmlns:a16="http://schemas.microsoft.com/office/drawing/2014/main"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0.2</a:t>
                      </a:r>
                    </a:p>
                  </a:txBody>
                  <a:tcPr/>
                </a:tc>
                <a:tc>
                  <a:txBody>
                    <a:bodyPr/>
                    <a:lstStyle/>
                    <a:p>
                      <a:r>
                        <a:rPr lang="en-US" sz="1400" dirty="0"/>
                        <a:t>0.4</a:t>
                      </a:r>
                    </a:p>
                  </a:txBody>
                  <a:tcPr/>
                </a:tc>
                <a:tc>
                  <a:txBody>
                    <a:bodyPr/>
                    <a:lstStyle/>
                    <a:p>
                      <a:r>
                        <a:rPr lang="en-US" sz="1400" dirty="0"/>
                        <a:t>0.43</a:t>
                      </a:r>
                    </a:p>
                  </a:txBody>
                  <a:tcPr/>
                </a:tc>
                <a:extLst>
                  <a:ext uri="{0D108BD9-81ED-4DB2-BD59-A6C34878D82A}">
                    <a16:rowId xmlns:a16="http://schemas.microsoft.com/office/drawing/2014/main"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r>
                        <a:rPr lang="en-US" sz="1400" dirty="0"/>
                        <a:t>6.3</a:t>
                      </a:r>
                    </a:p>
                  </a:txBody>
                  <a:tcPr/>
                </a:tc>
                <a:extLst>
                  <a:ext uri="{0D108BD9-81ED-4DB2-BD59-A6C34878D82A}">
                    <a16:rowId xmlns:a16="http://schemas.microsoft.com/office/drawing/2014/main" val="3491684870"/>
                  </a:ext>
                </a:extLst>
              </a:tr>
            </a:tbl>
          </a:graphicData>
        </a:graphic>
      </p:graphicFrame>
      <p:sp>
        <p:nvSpPr>
          <p:cNvPr id="5" name="TextBox 4"/>
          <p:cNvSpPr txBox="1"/>
          <p:nvPr/>
        </p:nvSpPr>
        <p:spPr>
          <a:xfrm>
            <a:off x="2322286" y="6059714"/>
            <a:ext cx="6908787" cy="369332"/>
          </a:xfrm>
          <a:prstGeom prst="rect">
            <a:avLst/>
          </a:prstGeom>
          <a:noFill/>
        </p:spPr>
        <p:txBody>
          <a:bodyPr wrap="none" rtlCol="0">
            <a:spAutoFit/>
          </a:bodyPr>
          <a:lstStyle/>
          <a:p>
            <a:r>
              <a:rPr lang="en-US" dirty="0"/>
              <a:t>This is basically a measure of map2.3 </a:t>
            </a:r>
            <a:r>
              <a:rPr lang="en-US" dirty="0" err="1"/>
              <a:t>vs</a:t>
            </a:r>
            <a:r>
              <a:rPr lang="en-US" dirty="0"/>
              <a:t> map3 agriculture class accuracy</a:t>
            </a:r>
          </a:p>
        </p:txBody>
      </p:sp>
    </p:spTree>
    <p:extLst>
      <p:ext uri="{BB962C8B-B14F-4D97-AF65-F5344CB8AC3E}">
        <p14:creationId xmlns:p14="http://schemas.microsoft.com/office/powerpoint/2010/main" val="324067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A49A2F-E17B-4FAD-96DE-DB6775FF53E8}"/>
              </a:ext>
            </a:extLst>
          </p:cNvPr>
          <p:cNvSpPr txBox="1"/>
          <p:nvPr/>
        </p:nvSpPr>
        <p:spPr>
          <a:xfrm>
            <a:off x="2004171" y="2638470"/>
            <a:ext cx="8348311" cy="461665"/>
          </a:xfrm>
          <a:prstGeom prst="rect">
            <a:avLst/>
          </a:prstGeom>
          <a:noFill/>
        </p:spPr>
        <p:txBody>
          <a:bodyPr wrap="none" rtlCol="0">
            <a:spAutoFit/>
          </a:bodyPr>
          <a:lstStyle/>
          <a:p>
            <a:r>
              <a:rPr lang="en-US" sz="2400" dirty="0"/>
              <a:t>Validating timing with QA on validation data and timing estimates</a:t>
            </a:r>
          </a:p>
        </p:txBody>
      </p:sp>
    </p:spTree>
    <p:extLst>
      <p:ext uri="{BB962C8B-B14F-4D97-AF65-F5344CB8AC3E}">
        <p14:creationId xmlns:p14="http://schemas.microsoft.com/office/powerpoint/2010/main" val="3725486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3548379" y="2575211"/>
            <a:ext cx="5331011" cy="461665"/>
          </a:xfrm>
          <a:prstGeom prst="rect">
            <a:avLst/>
          </a:prstGeom>
          <a:noFill/>
        </p:spPr>
        <p:txBody>
          <a:bodyPr wrap="none" rtlCol="0">
            <a:spAutoFit/>
          </a:bodyPr>
          <a:lstStyle/>
          <a:p>
            <a:r>
              <a:rPr lang="en-US" sz="2400" dirty="0"/>
              <a:t>Spectral separation of Soy vs </a:t>
            </a:r>
            <a:r>
              <a:rPr lang="en-US" sz="2400" dirty="0" err="1"/>
              <a:t>Nonsoy</a:t>
            </a:r>
            <a:r>
              <a:rPr lang="en-US" sz="2400" dirty="0"/>
              <a:t> Agri</a:t>
            </a:r>
          </a:p>
        </p:txBody>
      </p:sp>
    </p:spTree>
    <p:extLst>
      <p:ext uri="{BB962C8B-B14F-4D97-AF65-F5344CB8AC3E}">
        <p14:creationId xmlns:p14="http://schemas.microsoft.com/office/powerpoint/2010/main" val="4008848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07C34-1D26-4294-8CF3-45D6B54CEA20}"/>
              </a:ext>
            </a:extLst>
          </p:cNvPr>
          <p:cNvSpPr txBox="1"/>
          <p:nvPr/>
        </p:nvSpPr>
        <p:spPr>
          <a:xfrm>
            <a:off x="7477633" y="6519446"/>
            <a:ext cx="4714367" cy="338554"/>
          </a:xfrm>
          <a:prstGeom prst="rect">
            <a:avLst/>
          </a:prstGeom>
          <a:noFill/>
        </p:spPr>
        <p:txBody>
          <a:bodyPr wrap="none" rtlCol="0">
            <a:spAutoFit/>
          </a:bodyPr>
          <a:lstStyle/>
          <a:p>
            <a:r>
              <a:rPr lang="en-US" sz="1600" dirty="0"/>
              <a:t>GEE file: </a:t>
            </a:r>
            <a:r>
              <a:rPr lang="en-US" sz="1600" dirty="0" err="1"/>
              <a:t>LandCover</a:t>
            </a:r>
            <a:r>
              <a:rPr lang="en-US" sz="1600" dirty="0"/>
              <a:t>/Soy vs </a:t>
            </a:r>
            <a:r>
              <a:rPr lang="en-US" sz="1600" dirty="0" err="1"/>
              <a:t>Nonsoy</a:t>
            </a:r>
            <a:r>
              <a:rPr lang="en-US" sz="1600" dirty="0"/>
              <a:t> Agri Differentiation</a:t>
            </a:r>
          </a:p>
        </p:txBody>
      </p:sp>
      <p:sp>
        <p:nvSpPr>
          <p:cNvPr id="3" name="TextBox 2">
            <a:extLst>
              <a:ext uri="{FF2B5EF4-FFF2-40B4-BE49-F238E27FC236}">
                <a16:creationId xmlns:a16="http://schemas.microsoft.com/office/drawing/2014/main" id="{FAC0AEC8-0D55-4824-B887-D3440BF9373C}"/>
              </a:ext>
            </a:extLst>
          </p:cNvPr>
          <p:cNvSpPr txBox="1"/>
          <p:nvPr/>
        </p:nvSpPr>
        <p:spPr>
          <a:xfrm>
            <a:off x="1" y="96874"/>
            <a:ext cx="12039600" cy="2062103"/>
          </a:xfrm>
          <a:prstGeom prst="rect">
            <a:avLst/>
          </a:prstGeom>
          <a:noFill/>
        </p:spPr>
        <p:txBody>
          <a:bodyPr wrap="square" rtlCol="0">
            <a:spAutoFit/>
          </a:bodyPr>
          <a:lstStyle/>
          <a:p>
            <a:r>
              <a:rPr lang="en-US" sz="1600" b="1" dirty="0"/>
              <a:t>Separating soy vs </a:t>
            </a:r>
            <a:r>
              <a:rPr lang="en-US" sz="1600" b="1" dirty="0" err="1"/>
              <a:t>nonsoy</a:t>
            </a:r>
            <a:r>
              <a:rPr lang="en-US" sz="1600" b="1" dirty="0"/>
              <a:t> agriculture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 </a:t>
            </a:r>
            <a:r>
              <a:rPr lang="en-US" sz="1600" dirty="0" err="1"/>
              <a:t>MT_PLOS_pts</a:t>
            </a:r>
            <a:r>
              <a:rPr lang="en-US" sz="1600" dirty="0"/>
              <a:t> and soy_pts_agsat_1</a:t>
            </a:r>
          </a:p>
          <a:p>
            <a:pPr marL="285750" indent="-285750">
              <a:buFont typeface="Arial" panose="020B0604020202020204" pitchFamily="34" charset="0"/>
              <a:buChar char="•"/>
            </a:pPr>
            <a:r>
              <a:rPr lang="en-US" sz="1600" dirty="0"/>
              <a:t>In GEE file Landcover/Soy vs </a:t>
            </a:r>
            <a:r>
              <a:rPr lang="en-US" sz="1600" dirty="0" err="1"/>
              <a:t>Nonsoy</a:t>
            </a:r>
            <a:r>
              <a:rPr lang="en-US" sz="1600" dirty="0"/>
              <a:t> Agri Differentiation, produce tables with surface reflectance of 8 day MODIS composite images (masked for clouds) along with reported land cover classification for 2003 to 2017. Export as table to Drive, one for </a:t>
            </a:r>
            <a:r>
              <a:rPr lang="en-US" sz="1600" dirty="0" err="1"/>
              <a:t>MT_PLOS_pts</a:t>
            </a:r>
            <a:r>
              <a:rPr lang="en-US" sz="1600" dirty="0"/>
              <a:t> and one for soy_pts_agsat_1</a:t>
            </a:r>
          </a:p>
          <a:p>
            <a:pPr marL="285750" indent="-285750">
              <a:buFont typeface="Arial" panose="020B0604020202020204" pitchFamily="34" charset="0"/>
              <a:buChar char="•"/>
            </a:pPr>
            <a:r>
              <a:rPr lang="en-US" sz="1600" dirty="0"/>
              <a:t>Use R code to look at how soy and </a:t>
            </a:r>
            <a:r>
              <a:rPr lang="en-US" sz="1600" dirty="0" err="1"/>
              <a:t>nonsoy</a:t>
            </a:r>
            <a:r>
              <a:rPr lang="en-US" sz="1600" dirty="0"/>
              <a:t> could be spectrally separated with MODIS</a:t>
            </a:r>
          </a:p>
          <a:p>
            <a:endParaRPr lang="en-US" sz="1600" dirty="0"/>
          </a:p>
        </p:txBody>
      </p:sp>
      <p:graphicFrame>
        <p:nvGraphicFramePr>
          <p:cNvPr id="4" name="Table 3">
            <a:extLst>
              <a:ext uri="{FF2B5EF4-FFF2-40B4-BE49-F238E27FC236}">
                <a16:creationId xmlns:a16="http://schemas.microsoft.com/office/drawing/2014/main" id="{38304766-ABDE-4478-A0AD-4D0B04E2AEFA}"/>
              </a:ext>
            </a:extLst>
          </p:cNvPr>
          <p:cNvGraphicFramePr>
            <a:graphicFrameLocks noGrp="1"/>
          </p:cNvGraphicFramePr>
          <p:nvPr>
            <p:extLst>
              <p:ext uri="{D42A27DB-BD31-4B8C-83A1-F6EECF244321}">
                <p14:modId xmlns:p14="http://schemas.microsoft.com/office/powerpoint/2010/main" val="2472465615"/>
              </p:ext>
            </p:extLst>
          </p:nvPr>
        </p:nvGraphicFramePr>
        <p:xfrm>
          <a:off x="1313543" y="2790537"/>
          <a:ext cx="8128001" cy="2966720"/>
        </p:xfrm>
        <a:graphic>
          <a:graphicData uri="http://schemas.openxmlformats.org/drawingml/2006/table">
            <a:tbl>
              <a:tblPr firstRow="1" bandRow="1">
                <a:tableStyleId>{5C22544A-7EE6-4342-B048-85BDC9FD1C3A}</a:tableStyleId>
              </a:tblPr>
              <a:tblGrid>
                <a:gridCol w="2746828">
                  <a:extLst>
                    <a:ext uri="{9D8B030D-6E8A-4147-A177-3AD203B41FA5}">
                      <a16:colId xmlns:a16="http://schemas.microsoft.com/office/drawing/2014/main" val="680280929"/>
                    </a:ext>
                  </a:extLst>
                </a:gridCol>
                <a:gridCol w="1998213">
                  <a:extLst>
                    <a:ext uri="{9D8B030D-6E8A-4147-A177-3AD203B41FA5}">
                      <a16:colId xmlns:a16="http://schemas.microsoft.com/office/drawing/2014/main" val="1093945697"/>
                    </a:ext>
                  </a:extLst>
                </a:gridCol>
                <a:gridCol w="3382960">
                  <a:extLst>
                    <a:ext uri="{9D8B030D-6E8A-4147-A177-3AD203B41FA5}">
                      <a16:colId xmlns:a16="http://schemas.microsoft.com/office/drawing/2014/main" val="261919312"/>
                    </a:ext>
                  </a:extLst>
                </a:gridCol>
              </a:tblGrid>
              <a:tr h="370840">
                <a:tc>
                  <a:txBody>
                    <a:bodyPr/>
                    <a:lstStyle/>
                    <a:p>
                      <a:r>
                        <a:rPr lang="en-US" dirty="0"/>
                        <a:t>MODIS band number</a:t>
                      </a:r>
                    </a:p>
                  </a:txBody>
                  <a:tcPr/>
                </a:tc>
                <a:tc>
                  <a:txBody>
                    <a:bodyPr/>
                    <a:lstStyle/>
                    <a:p>
                      <a:r>
                        <a:rPr lang="en-US" dirty="0"/>
                        <a:t>Wavelength (nm)</a:t>
                      </a:r>
                    </a:p>
                  </a:txBody>
                  <a:tcPr/>
                </a:tc>
                <a:tc>
                  <a:txBody>
                    <a:bodyPr/>
                    <a:lstStyle/>
                    <a:p>
                      <a:r>
                        <a:rPr lang="en-US" dirty="0"/>
                        <a:t>Name</a:t>
                      </a:r>
                    </a:p>
                  </a:txBody>
                  <a:tcPr/>
                </a:tc>
                <a:extLst>
                  <a:ext uri="{0D108BD9-81ED-4DB2-BD59-A6C34878D82A}">
                    <a16:rowId xmlns:a16="http://schemas.microsoft.com/office/drawing/2014/main" val="1326349627"/>
                  </a:ext>
                </a:extLst>
              </a:tr>
              <a:tr h="370840">
                <a:tc>
                  <a:txBody>
                    <a:bodyPr/>
                    <a:lstStyle/>
                    <a:p>
                      <a:r>
                        <a:rPr lang="en-US" dirty="0"/>
                        <a:t>1</a:t>
                      </a:r>
                    </a:p>
                  </a:txBody>
                  <a:tcPr/>
                </a:tc>
                <a:tc>
                  <a:txBody>
                    <a:bodyPr/>
                    <a:lstStyle/>
                    <a:p>
                      <a:r>
                        <a:rPr lang="en-US" dirty="0"/>
                        <a:t>620 - 670</a:t>
                      </a:r>
                    </a:p>
                  </a:txBody>
                  <a:tcPr/>
                </a:tc>
                <a:tc>
                  <a:txBody>
                    <a:bodyPr/>
                    <a:lstStyle/>
                    <a:p>
                      <a:r>
                        <a:rPr lang="en-US" dirty="0"/>
                        <a:t>red</a:t>
                      </a:r>
                    </a:p>
                  </a:txBody>
                  <a:tcPr/>
                </a:tc>
                <a:extLst>
                  <a:ext uri="{0D108BD9-81ED-4DB2-BD59-A6C34878D82A}">
                    <a16:rowId xmlns:a16="http://schemas.microsoft.com/office/drawing/2014/main" val="3531951264"/>
                  </a:ext>
                </a:extLst>
              </a:tr>
              <a:tr h="370840">
                <a:tc>
                  <a:txBody>
                    <a:bodyPr/>
                    <a:lstStyle/>
                    <a:p>
                      <a:r>
                        <a:rPr lang="en-US" dirty="0"/>
                        <a:t>2</a:t>
                      </a:r>
                    </a:p>
                  </a:txBody>
                  <a:tcPr/>
                </a:tc>
                <a:tc>
                  <a:txBody>
                    <a:bodyPr/>
                    <a:lstStyle/>
                    <a:p>
                      <a:r>
                        <a:rPr lang="en-US" dirty="0"/>
                        <a:t>841 - 876</a:t>
                      </a:r>
                    </a:p>
                  </a:txBody>
                  <a:tcPr/>
                </a:tc>
                <a:tc>
                  <a:txBody>
                    <a:bodyPr/>
                    <a:lstStyle/>
                    <a:p>
                      <a:r>
                        <a:rPr lang="en-US" dirty="0" err="1"/>
                        <a:t>nir</a:t>
                      </a:r>
                      <a:endParaRPr lang="en-US" dirty="0"/>
                    </a:p>
                  </a:txBody>
                  <a:tcPr/>
                </a:tc>
                <a:extLst>
                  <a:ext uri="{0D108BD9-81ED-4DB2-BD59-A6C34878D82A}">
                    <a16:rowId xmlns:a16="http://schemas.microsoft.com/office/drawing/2014/main" val="1483946390"/>
                  </a:ext>
                </a:extLst>
              </a:tr>
              <a:tr h="370840">
                <a:tc>
                  <a:txBody>
                    <a:bodyPr/>
                    <a:lstStyle/>
                    <a:p>
                      <a:r>
                        <a:rPr lang="en-US" dirty="0"/>
                        <a:t>3</a:t>
                      </a:r>
                    </a:p>
                  </a:txBody>
                  <a:tcPr/>
                </a:tc>
                <a:tc>
                  <a:txBody>
                    <a:bodyPr/>
                    <a:lstStyle/>
                    <a:p>
                      <a:r>
                        <a:rPr lang="en-US" dirty="0"/>
                        <a:t>459 - 479</a:t>
                      </a:r>
                    </a:p>
                  </a:txBody>
                  <a:tcPr/>
                </a:tc>
                <a:tc>
                  <a:txBody>
                    <a:bodyPr/>
                    <a:lstStyle/>
                    <a:p>
                      <a:r>
                        <a:rPr lang="en-US" dirty="0"/>
                        <a:t>blue</a:t>
                      </a:r>
                    </a:p>
                  </a:txBody>
                  <a:tcPr/>
                </a:tc>
                <a:extLst>
                  <a:ext uri="{0D108BD9-81ED-4DB2-BD59-A6C34878D82A}">
                    <a16:rowId xmlns:a16="http://schemas.microsoft.com/office/drawing/2014/main" val="304778227"/>
                  </a:ext>
                </a:extLst>
              </a:tr>
              <a:tr h="370840">
                <a:tc>
                  <a:txBody>
                    <a:bodyPr/>
                    <a:lstStyle/>
                    <a:p>
                      <a:r>
                        <a:rPr lang="en-US" dirty="0"/>
                        <a:t>4</a:t>
                      </a:r>
                    </a:p>
                  </a:txBody>
                  <a:tcPr/>
                </a:tc>
                <a:tc>
                  <a:txBody>
                    <a:bodyPr/>
                    <a:lstStyle/>
                    <a:p>
                      <a:r>
                        <a:rPr lang="en-US" dirty="0"/>
                        <a:t>545 - 565</a:t>
                      </a:r>
                    </a:p>
                  </a:txBody>
                  <a:tcPr/>
                </a:tc>
                <a:tc>
                  <a:txBody>
                    <a:bodyPr/>
                    <a:lstStyle/>
                    <a:p>
                      <a:r>
                        <a:rPr lang="en-US" dirty="0"/>
                        <a:t>green</a:t>
                      </a:r>
                    </a:p>
                  </a:txBody>
                  <a:tcPr/>
                </a:tc>
                <a:extLst>
                  <a:ext uri="{0D108BD9-81ED-4DB2-BD59-A6C34878D82A}">
                    <a16:rowId xmlns:a16="http://schemas.microsoft.com/office/drawing/2014/main" val="239882056"/>
                  </a:ext>
                </a:extLst>
              </a:tr>
              <a:tr h="370840">
                <a:tc>
                  <a:txBody>
                    <a:bodyPr/>
                    <a:lstStyle/>
                    <a:p>
                      <a:r>
                        <a:rPr lang="en-US" dirty="0"/>
                        <a:t>5</a:t>
                      </a:r>
                    </a:p>
                  </a:txBody>
                  <a:tcPr/>
                </a:tc>
                <a:tc>
                  <a:txBody>
                    <a:bodyPr/>
                    <a:lstStyle/>
                    <a:p>
                      <a:r>
                        <a:rPr lang="en-US" dirty="0"/>
                        <a:t>1230 – 1250</a:t>
                      </a:r>
                    </a:p>
                  </a:txBody>
                  <a:tcPr/>
                </a:tc>
                <a:tc>
                  <a:txBody>
                    <a:bodyPr/>
                    <a:lstStyle/>
                    <a:p>
                      <a:endParaRPr lang="en-US" dirty="0"/>
                    </a:p>
                  </a:txBody>
                  <a:tcPr/>
                </a:tc>
                <a:extLst>
                  <a:ext uri="{0D108BD9-81ED-4DB2-BD59-A6C34878D82A}">
                    <a16:rowId xmlns:a16="http://schemas.microsoft.com/office/drawing/2014/main" val="2715518808"/>
                  </a:ext>
                </a:extLst>
              </a:tr>
              <a:tr h="370840">
                <a:tc>
                  <a:txBody>
                    <a:bodyPr/>
                    <a:lstStyle/>
                    <a:p>
                      <a:r>
                        <a:rPr lang="en-US" dirty="0"/>
                        <a:t>6</a:t>
                      </a:r>
                    </a:p>
                  </a:txBody>
                  <a:tcPr/>
                </a:tc>
                <a:tc>
                  <a:txBody>
                    <a:bodyPr/>
                    <a:lstStyle/>
                    <a:p>
                      <a:r>
                        <a:rPr lang="en-US" dirty="0"/>
                        <a:t>1628 - 1652</a:t>
                      </a:r>
                    </a:p>
                  </a:txBody>
                  <a:tcPr/>
                </a:tc>
                <a:tc>
                  <a:txBody>
                    <a:bodyPr/>
                    <a:lstStyle/>
                    <a:p>
                      <a:r>
                        <a:rPr lang="en-US" dirty="0"/>
                        <a:t>(not in the plots below)</a:t>
                      </a:r>
                    </a:p>
                  </a:txBody>
                  <a:tcPr/>
                </a:tc>
                <a:extLst>
                  <a:ext uri="{0D108BD9-81ED-4DB2-BD59-A6C34878D82A}">
                    <a16:rowId xmlns:a16="http://schemas.microsoft.com/office/drawing/2014/main" val="2378067943"/>
                  </a:ext>
                </a:extLst>
              </a:tr>
              <a:tr h="370840">
                <a:tc>
                  <a:txBody>
                    <a:bodyPr/>
                    <a:lstStyle/>
                    <a:p>
                      <a:r>
                        <a:rPr lang="en-US" dirty="0"/>
                        <a:t>7</a:t>
                      </a:r>
                    </a:p>
                  </a:txBody>
                  <a:tcPr/>
                </a:tc>
                <a:tc>
                  <a:txBody>
                    <a:bodyPr/>
                    <a:lstStyle/>
                    <a:p>
                      <a:r>
                        <a:rPr lang="en-US" dirty="0"/>
                        <a:t>2105 - 2155</a:t>
                      </a:r>
                    </a:p>
                  </a:txBody>
                  <a:tcPr/>
                </a:tc>
                <a:tc>
                  <a:txBody>
                    <a:bodyPr/>
                    <a:lstStyle/>
                    <a:p>
                      <a:endParaRPr lang="en-US" dirty="0"/>
                    </a:p>
                  </a:txBody>
                  <a:tcPr/>
                </a:tc>
                <a:extLst>
                  <a:ext uri="{0D108BD9-81ED-4DB2-BD59-A6C34878D82A}">
                    <a16:rowId xmlns:a16="http://schemas.microsoft.com/office/drawing/2014/main" val="3297246079"/>
                  </a:ext>
                </a:extLst>
              </a:tr>
            </a:tbl>
          </a:graphicData>
        </a:graphic>
      </p:graphicFrame>
    </p:spTree>
    <p:extLst>
      <p:ext uri="{BB962C8B-B14F-4D97-AF65-F5344CB8AC3E}">
        <p14:creationId xmlns:p14="http://schemas.microsoft.com/office/powerpoint/2010/main" val="1025231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A5278A-5701-4847-B74F-5FC3E9F4B0A6}"/>
              </a:ext>
            </a:extLst>
          </p:cNvPr>
          <p:cNvPicPr>
            <a:picLocks noChangeAspect="1"/>
          </p:cNvPicPr>
          <p:nvPr/>
        </p:nvPicPr>
        <p:blipFill rotWithShape="1">
          <a:blip r:embed="rId2"/>
          <a:srcRect l="26485" t="22500" r="46964" b="22063"/>
          <a:stretch/>
        </p:blipFill>
        <p:spPr>
          <a:xfrm>
            <a:off x="8458201" y="1436148"/>
            <a:ext cx="3624942" cy="4257287"/>
          </a:xfrm>
          <a:prstGeom prst="rect">
            <a:avLst/>
          </a:prstGeom>
        </p:spPr>
      </p:pic>
      <p:sp>
        <p:nvSpPr>
          <p:cNvPr id="3" name="TextBox 2">
            <a:extLst>
              <a:ext uri="{FF2B5EF4-FFF2-40B4-BE49-F238E27FC236}">
                <a16:creationId xmlns:a16="http://schemas.microsoft.com/office/drawing/2014/main" id="{6E5116E0-2A4C-402A-A56E-3C4ADE1CF510}"/>
              </a:ext>
            </a:extLst>
          </p:cNvPr>
          <p:cNvSpPr txBox="1"/>
          <p:nvPr/>
        </p:nvSpPr>
        <p:spPr>
          <a:xfrm>
            <a:off x="1" y="0"/>
            <a:ext cx="8458200" cy="4524315"/>
          </a:xfrm>
          <a:prstGeom prst="rect">
            <a:avLst/>
          </a:prstGeom>
          <a:noFill/>
        </p:spPr>
        <p:txBody>
          <a:bodyPr wrap="square" rtlCol="0">
            <a:spAutoFit/>
          </a:bodyPr>
          <a:lstStyle/>
          <a:p>
            <a:r>
              <a:rPr lang="en-US" sz="1600" b="1" dirty="0"/>
              <a:t>Differentiating soy from other crops (canola, wheat, oat, barley) using hyperspectral bands in Canada (Wilson et al, 2014) in Remote Sensing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Because they had hyperspectral data, they used discriminant function analysis to reduce dimensionality</a:t>
            </a:r>
          </a:p>
          <a:p>
            <a:pPr marL="285750" indent="-285750">
              <a:buFont typeface="Arial" panose="020B0604020202020204" pitchFamily="34" charset="0"/>
              <a:buChar char="•"/>
            </a:pPr>
            <a:r>
              <a:rPr lang="en-US" sz="1600" dirty="0"/>
              <a:t>Two ways to pick the dates over which to differentiate crops:</a:t>
            </a:r>
          </a:p>
          <a:p>
            <a:pPr marL="742950" lvl="1" indent="-285750">
              <a:buFont typeface="Arial" panose="020B0604020202020204" pitchFamily="34" charset="0"/>
              <a:buChar char="•"/>
            </a:pPr>
            <a:r>
              <a:rPr lang="en-US" sz="1600" dirty="0"/>
              <a:t>By days after planting</a:t>
            </a:r>
          </a:p>
          <a:p>
            <a:pPr marL="742950" lvl="1" indent="-285750">
              <a:buFont typeface="Arial" panose="020B0604020202020204" pitchFamily="34" charset="0"/>
              <a:buChar char="•"/>
            </a:pPr>
            <a:r>
              <a:rPr lang="en-US" sz="1600" dirty="0"/>
              <a:t>By data acquisition date (i.e. July 10, July 20, </a:t>
            </a:r>
            <a:r>
              <a:rPr lang="en-US" sz="1600" dirty="0" err="1"/>
              <a:t>etc</a:t>
            </a:r>
            <a:r>
              <a:rPr lang="en-US" sz="1600" dirty="0"/>
              <a:t>)</a:t>
            </a:r>
          </a:p>
          <a:p>
            <a:pPr marL="742950" lvl="1" indent="-285750">
              <a:buFont typeface="Arial" panose="020B0604020202020204" pitchFamily="34" charset="0"/>
              <a:buChar char="•"/>
            </a:pPr>
            <a:r>
              <a:rPr lang="en-US" sz="1600" dirty="0"/>
              <a:t>See plots </a:t>
            </a:r>
          </a:p>
          <a:p>
            <a:pPr marL="285750" indent="-285750">
              <a:buFont typeface="Arial" panose="020B0604020202020204" pitchFamily="34" charset="0"/>
              <a:buChar char="•"/>
            </a:pPr>
            <a:r>
              <a:rPr lang="en-US" sz="1600" dirty="0"/>
              <a:t>Found that late vegetative growth stage is optimal for crop separability (early vegetative stage: plants are too small and soil patches interfere)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Mato Grosso vs </a:t>
            </a:r>
            <a:r>
              <a:rPr lang="en-US" sz="1600" dirty="0" err="1"/>
              <a:t>Matopiba</a:t>
            </a:r>
            <a:r>
              <a:rPr lang="en-US" sz="1600" dirty="0"/>
              <a:t>, doing data acquisition date alone won’t work because planting dates are totally different</a:t>
            </a:r>
          </a:p>
          <a:p>
            <a:pPr marL="285750" indent="-285750">
              <a:buFont typeface="Arial" panose="020B0604020202020204" pitchFamily="34" charset="0"/>
              <a:buChar char="•"/>
            </a:pPr>
            <a:r>
              <a:rPr lang="en-US" sz="1600" dirty="0"/>
              <a:t>Using days after planting may work but need to consider double and triple cropping</a:t>
            </a:r>
          </a:p>
          <a:p>
            <a:pPr marL="285750" indent="-285750">
              <a:buFont typeface="Arial" panose="020B0604020202020204" pitchFamily="34" charset="0"/>
              <a:buChar char="•"/>
            </a:pPr>
            <a:r>
              <a:rPr lang="en-US" sz="1600" dirty="0"/>
              <a:t>Temporal principle component analysis might help highlight the most common timing scenarios that would help in choosing whether to use days after planting or data acquisition date in getting input data</a:t>
            </a:r>
          </a:p>
        </p:txBody>
      </p:sp>
    </p:spTree>
    <p:extLst>
      <p:ext uri="{BB962C8B-B14F-4D97-AF65-F5344CB8AC3E}">
        <p14:creationId xmlns:p14="http://schemas.microsoft.com/office/powerpoint/2010/main" val="310708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C24FDA-3BB5-4E06-A61F-C9AB196DF562}"/>
              </a:ext>
            </a:extLst>
          </p:cNvPr>
          <p:cNvPicPr>
            <a:picLocks noChangeAspect="1"/>
          </p:cNvPicPr>
          <p:nvPr/>
        </p:nvPicPr>
        <p:blipFill>
          <a:blip r:embed="rId2"/>
          <a:stretch>
            <a:fillRect/>
          </a:stretch>
        </p:blipFill>
        <p:spPr>
          <a:xfrm>
            <a:off x="0" y="0"/>
            <a:ext cx="10279063" cy="6343650"/>
          </a:xfrm>
          <a:prstGeom prst="rect">
            <a:avLst/>
          </a:prstGeom>
        </p:spPr>
      </p:pic>
      <p:sp>
        <p:nvSpPr>
          <p:cNvPr id="3" name="TextBox 2">
            <a:extLst>
              <a:ext uri="{FF2B5EF4-FFF2-40B4-BE49-F238E27FC236}">
                <a16:creationId xmlns:a16="http://schemas.microsoft.com/office/drawing/2014/main" id="{87CBEC1E-FA27-4A51-899E-197B816B3D2B}"/>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B4B8FB62-B43A-4631-B6D6-F82B04732900}"/>
              </a:ext>
            </a:extLst>
          </p:cNvPr>
          <p:cNvSpPr/>
          <p:nvPr/>
        </p:nvSpPr>
        <p:spPr>
          <a:xfrm>
            <a:off x="1204504"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CB94B5E-4D04-4476-A7D8-1D62ACCB295E}"/>
              </a:ext>
            </a:extLst>
          </p:cNvPr>
          <p:cNvSpPr/>
          <p:nvPr/>
        </p:nvSpPr>
        <p:spPr>
          <a:xfrm>
            <a:off x="7485561"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D7DFD16-8056-4BA8-8028-641FFC1D6C83}"/>
              </a:ext>
            </a:extLst>
          </p:cNvPr>
          <p:cNvSpPr/>
          <p:nvPr/>
        </p:nvSpPr>
        <p:spPr>
          <a:xfrm>
            <a:off x="1157151" y="2531745"/>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993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5F345-433F-4ACE-B62F-CA865FFC5385}"/>
              </a:ext>
            </a:extLst>
          </p:cNvPr>
          <p:cNvPicPr>
            <a:picLocks noChangeAspect="1"/>
          </p:cNvPicPr>
          <p:nvPr/>
        </p:nvPicPr>
        <p:blipFill>
          <a:blip r:embed="rId2"/>
          <a:stretch>
            <a:fillRect/>
          </a:stretch>
        </p:blipFill>
        <p:spPr>
          <a:xfrm>
            <a:off x="0" y="0"/>
            <a:ext cx="10515600" cy="6489627"/>
          </a:xfrm>
          <a:prstGeom prst="rect">
            <a:avLst/>
          </a:prstGeom>
        </p:spPr>
      </p:pic>
      <p:sp>
        <p:nvSpPr>
          <p:cNvPr id="3" name="TextBox 2">
            <a:extLst>
              <a:ext uri="{FF2B5EF4-FFF2-40B4-BE49-F238E27FC236}">
                <a16:creationId xmlns:a16="http://schemas.microsoft.com/office/drawing/2014/main" id="{51C1A155-4FE8-4346-AA72-F9709F13B0B7}"/>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5D35E106-4ED1-4597-9DE1-01DBD2FF5C54}"/>
              </a:ext>
            </a:extLst>
          </p:cNvPr>
          <p:cNvSpPr/>
          <p:nvPr/>
        </p:nvSpPr>
        <p:spPr>
          <a:xfrm>
            <a:off x="551524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EBE28CF-E450-4DD2-B1B8-F29C42736EE0}"/>
              </a:ext>
            </a:extLst>
          </p:cNvPr>
          <p:cNvSpPr/>
          <p:nvPr/>
        </p:nvSpPr>
        <p:spPr>
          <a:xfrm>
            <a:off x="334898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DC1C7EB-076E-4F1B-8B66-9A8B8DE4A7B1}"/>
              </a:ext>
            </a:extLst>
          </p:cNvPr>
          <p:cNvSpPr/>
          <p:nvPr/>
        </p:nvSpPr>
        <p:spPr>
          <a:xfrm>
            <a:off x="1219200" y="445530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375BF01-448F-4164-9B7E-A1C45886AF1F}"/>
              </a:ext>
            </a:extLst>
          </p:cNvPr>
          <p:cNvSpPr/>
          <p:nvPr/>
        </p:nvSpPr>
        <p:spPr>
          <a:xfrm>
            <a:off x="768150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9687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08BAA3-47C5-42EB-8179-9A491B382838}"/>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20A859BE-289F-4E1E-A40A-79FFC4F5A771}"/>
              </a:ext>
            </a:extLst>
          </p:cNvPr>
          <p:cNvPicPr>
            <a:picLocks noChangeAspect="1"/>
          </p:cNvPicPr>
          <p:nvPr/>
        </p:nvPicPr>
        <p:blipFill>
          <a:blip r:embed="rId2"/>
          <a:stretch>
            <a:fillRect/>
          </a:stretch>
        </p:blipFill>
        <p:spPr>
          <a:xfrm>
            <a:off x="413427" y="0"/>
            <a:ext cx="9683750" cy="5976257"/>
          </a:xfrm>
          <a:prstGeom prst="rect">
            <a:avLst/>
          </a:prstGeom>
        </p:spPr>
      </p:pic>
      <p:sp>
        <p:nvSpPr>
          <p:cNvPr id="4" name="Oval 3">
            <a:extLst>
              <a:ext uri="{FF2B5EF4-FFF2-40B4-BE49-F238E27FC236}">
                <a16:creationId xmlns:a16="http://schemas.microsoft.com/office/drawing/2014/main" id="{7AB9B79D-DADF-49D1-A545-1E38FA63CC40}"/>
              </a:ext>
            </a:extLst>
          </p:cNvPr>
          <p:cNvSpPr/>
          <p:nvPr/>
        </p:nvSpPr>
        <p:spPr>
          <a:xfrm>
            <a:off x="1509306" y="67796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E3279C1-F29A-415C-BD7B-821E0702F2F5}"/>
              </a:ext>
            </a:extLst>
          </p:cNvPr>
          <p:cNvSpPr/>
          <p:nvPr/>
        </p:nvSpPr>
        <p:spPr>
          <a:xfrm>
            <a:off x="54717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9EB4B0-A9D5-498D-8E6E-9F9CD9001F4D}"/>
              </a:ext>
            </a:extLst>
          </p:cNvPr>
          <p:cNvSpPr/>
          <p:nvPr/>
        </p:nvSpPr>
        <p:spPr>
          <a:xfrm>
            <a:off x="34905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2BDCC2-02D9-4301-9804-C94E68798819}"/>
              </a:ext>
            </a:extLst>
          </p:cNvPr>
          <p:cNvSpPr/>
          <p:nvPr/>
        </p:nvSpPr>
        <p:spPr>
          <a:xfrm>
            <a:off x="74529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1F39BB-ECD9-44DD-A078-A1C4C171CF5A}"/>
              </a:ext>
            </a:extLst>
          </p:cNvPr>
          <p:cNvSpPr/>
          <p:nvPr/>
        </p:nvSpPr>
        <p:spPr>
          <a:xfrm>
            <a:off x="1509306" y="404621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8823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B5AF6-A232-4002-8A72-7B0DAA8B823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D199BB31-0F7C-47F1-B8F1-D63B9498D187}"/>
              </a:ext>
            </a:extLst>
          </p:cNvPr>
          <p:cNvPicPr>
            <a:picLocks noChangeAspect="1"/>
          </p:cNvPicPr>
          <p:nvPr/>
        </p:nvPicPr>
        <p:blipFill>
          <a:blip r:embed="rId2"/>
          <a:stretch>
            <a:fillRect/>
          </a:stretch>
        </p:blipFill>
        <p:spPr>
          <a:xfrm>
            <a:off x="0" y="0"/>
            <a:ext cx="10406944" cy="6422571"/>
          </a:xfrm>
          <a:prstGeom prst="rect">
            <a:avLst/>
          </a:prstGeom>
        </p:spPr>
      </p:pic>
      <p:sp>
        <p:nvSpPr>
          <p:cNvPr id="4" name="Oval 3">
            <a:extLst>
              <a:ext uri="{FF2B5EF4-FFF2-40B4-BE49-F238E27FC236}">
                <a16:creationId xmlns:a16="http://schemas.microsoft.com/office/drawing/2014/main" id="{C3234F8A-3B2E-434A-8BE6-ED6CDC124B93}"/>
              </a:ext>
            </a:extLst>
          </p:cNvPr>
          <p:cNvSpPr/>
          <p:nvPr/>
        </p:nvSpPr>
        <p:spPr>
          <a:xfrm>
            <a:off x="1193620"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793399E-9875-44BE-BEAD-5A431A395782}"/>
              </a:ext>
            </a:extLst>
          </p:cNvPr>
          <p:cNvSpPr/>
          <p:nvPr/>
        </p:nvSpPr>
        <p:spPr>
          <a:xfrm>
            <a:off x="7561763"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75932B8-74AF-40EA-9522-2FA799848200}"/>
              </a:ext>
            </a:extLst>
          </p:cNvPr>
          <p:cNvSpPr/>
          <p:nvPr/>
        </p:nvSpPr>
        <p:spPr>
          <a:xfrm>
            <a:off x="1193620" y="2663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021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B87143-20BC-44F4-95D9-CB2258ED7E66}"/>
              </a:ext>
            </a:extLst>
          </p:cNvPr>
          <p:cNvPicPr>
            <a:picLocks noChangeAspect="1"/>
          </p:cNvPicPr>
          <p:nvPr/>
        </p:nvPicPr>
        <p:blipFill>
          <a:blip r:embed="rId2"/>
          <a:stretch>
            <a:fillRect/>
          </a:stretch>
        </p:blipFill>
        <p:spPr>
          <a:xfrm>
            <a:off x="-1" y="0"/>
            <a:ext cx="9710057" cy="5992492"/>
          </a:xfrm>
          <a:prstGeom prst="rect">
            <a:avLst/>
          </a:prstGeom>
        </p:spPr>
      </p:pic>
      <p:sp>
        <p:nvSpPr>
          <p:cNvPr id="3" name="Oval 2">
            <a:extLst>
              <a:ext uri="{FF2B5EF4-FFF2-40B4-BE49-F238E27FC236}">
                <a16:creationId xmlns:a16="http://schemas.microsoft.com/office/drawing/2014/main" id="{4F60DFE1-EA0D-476A-965C-DDA51D091049}"/>
              </a:ext>
            </a:extLst>
          </p:cNvPr>
          <p:cNvSpPr/>
          <p:nvPr/>
        </p:nvSpPr>
        <p:spPr>
          <a:xfrm>
            <a:off x="1095649"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733B2E0-59A6-4389-BE04-01FCC1F3D13B}"/>
              </a:ext>
            </a:extLst>
          </p:cNvPr>
          <p:cNvSpPr/>
          <p:nvPr/>
        </p:nvSpPr>
        <p:spPr>
          <a:xfrm>
            <a:off x="7061020"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74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DC99A-F7F0-479F-BAFA-BEE0C75E3348}"/>
              </a:ext>
            </a:extLst>
          </p:cNvPr>
          <p:cNvPicPr>
            <a:picLocks noChangeAspect="1"/>
          </p:cNvPicPr>
          <p:nvPr/>
        </p:nvPicPr>
        <p:blipFill>
          <a:blip r:embed="rId2"/>
          <a:stretch>
            <a:fillRect/>
          </a:stretch>
        </p:blipFill>
        <p:spPr>
          <a:xfrm>
            <a:off x="-1" y="0"/>
            <a:ext cx="9339943" cy="5764079"/>
          </a:xfrm>
          <a:prstGeom prst="rect">
            <a:avLst/>
          </a:prstGeom>
        </p:spPr>
      </p:pic>
      <p:sp>
        <p:nvSpPr>
          <p:cNvPr id="3" name="Oval 2">
            <a:extLst>
              <a:ext uri="{FF2B5EF4-FFF2-40B4-BE49-F238E27FC236}">
                <a16:creationId xmlns:a16="http://schemas.microsoft.com/office/drawing/2014/main" id="{F9E69AA6-9C97-4CBD-96E2-65C0F1C3FC48}"/>
              </a:ext>
            </a:extLst>
          </p:cNvPr>
          <p:cNvSpPr/>
          <p:nvPr/>
        </p:nvSpPr>
        <p:spPr>
          <a:xfrm>
            <a:off x="1062992"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DED1545-974F-45C6-B673-076893AC45B2}"/>
              </a:ext>
            </a:extLst>
          </p:cNvPr>
          <p:cNvSpPr/>
          <p:nvPr/>
        </p:nvSpPr>
        <p:spPr>
          <a:xfrm>
            <a:off x="293533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B925C37-39BA-4947-B4CD-AC2218640BE1}"/>
              </a:ext>
            </a:extLst>
          </p:cNvPr>
          <p:cNvSpPr/>
          <p:nvPr/>
        </p:nvSpPr>
        <p:spPr>
          <a:xfrm>
            <a:off x="4872992"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149D2CE-A2BF-4B39-A449-E7A5A7A39255}"/>
              </a:ext>
            </a:extLst>
          </p:cNvPr>
          <p:cNvSpPr/>
          <p:nvPr/>
        </p:nvSpPr>
        <p:spPr>
          <a:xfrm>
            <a:off x="6788877"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FB0EA5-775E-4062-BD23-7CA1589AEE85}"/>
              </a:ext>
            </a:extLst>
          </p:cNvPr>
          <p:cNvSpPr/>
          <p:nvPr/>
        </p:nvSpPr>
        <p:spPr>
          <a:xfrm>
            <a:off x="67888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F7C96-88C1-4BC5-B69E-609B183F3EEA}"/>
              </a:ext>
            </a:extLst>
          </p:cNvPr>
          <p:cNvSpPr/>
          <p:nvPr/>
        </p:nvSpPr>
        <p:spPr>
          <a:xfrm>
            <a:off x="38932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3F60AE3-5BC2-42E8-9485-78B507C1F356}"/>
              </a:ext>
            </a:extLst>
          </p:cNvPr>
          <p:cNvSpPr/>
          <p:nvPr/>
        </p:nvSpPr>
        <p:spPr>
          <a:xfrm>
            <a:off x="761292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F2061E1-9185-48E5-A6D9-138824C8C217}"/>
              </a:ext>
            </a:extLst>
          </p:cNvPr>
          <p:cNvSpPr/>
          <p:nvPr/>
        </p:nvSpPr>
        <p:spPr>
          <a:xfrm>
            <a:off x="8013791"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0562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888E1-BBF2-4BE0-8BD7-64503843EE05}"/>
              </a:ext>
            </a:extLst>
          </p:cNvPr>
          <p:cNvPicPr>
            <a:picLocks noChangeAspect="1"/>
          </p:cNvPicPr>
          <p:nvPr/>
        </p:nvPicPr>
        <p:blipFill>
          <a:blip r:embed="rId2"/>
          <a:stretch>
            <a:fillRect/>
          </a:stretch>
        </p:blipFill>
        <p:spPr>
          <a:xfrm>
            <a:off x="-1" y="0"/>
            <a:ext cx="9122229" cy="5629718"/>
          </a:xfrm>
          <a:prstGeom prst="rect">
            <a:avLst/>
          </a:prstGeom>
        </p:spPr>
      </p:pic>
      <p:sp>
        <p:nvSpPr>
          <p:cNvPr id="3" name="Oval 2">
            <a:extLst>
              <a:ext uri="{FF2B5EF4-FFF2-40B4-BE49-F238E27FC236}">
                <a16:creationId xmlns:a16="http://schemas.microsoft.com/office/drawing/2014/main" id="{1464B08F-F2F7-4333-970E-8CE5A024F9EE}"/>
              </a:ext>
            </a:extLst>
          </p:cNvPr>
          <p:cNvSpPr/>
          <p:nvPr/>
        </p:nvSpPr>
        <p:spPr>
          <a:xfrm>
            <a:off x="1008563" y="58820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C9267788-1D7D-4A14-B787-97576BE9F8AE}"/>
              </a:ext>
            </a:extLst>
          </p:cNvPr>
          <p:cNvSpPr/>
          <p:nvPr/>
        </p:nvSpPr>
        <p:spPr>
          <a:xfrm>
            <a:off x="2837363"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ABD75C8-C80F-47DE-8121-B5E28ADD5C84}"/>
              </a:ext>
            </a:extLst>
          </p:cNvPr>
          <p:cNvSpPr/>
          <p:nvPr/>
        </p:nvSpPr>
        <p:spPr>
          <a:xfrm>
            <a:off x="3708221"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F109A0-7B03-49E2-A097-6E1E150A0E54}"/>
              </a:ext>
            </a:extLst>
          </p:cNvPr>
          <p:cNvSpPr/>
          <p:nvPr/>
        </p:nvSpPr>
        <p:spPr>
          <a:xfrm>
            <a:off x="475324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BB80F5A-1BDE-44C6-B9EA-CAD0CE0F4123}"/>
              </a:ext>
            </a:extLst>
          </p:cNvPr>
          <p:cNvSpPr/>
          <p:nvPr/>
        </p:nvSpPr>
        <p:spPr>
          <a:xfrm>
            <a:off x="5569677"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C24ADA8-B204-4B3D-8639-DFCB04C43DAA}"/>
              </a:ext>
            </a:extLst>
          </p:cNvPr>
          <p:cNvSpPr/>
          <p:nvPr/>
        </p:nvSpPr>
        <p:spPr>
          <a:xfrm>
            <a:off x="6636478"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2310635-A880-44A5-9D50-10E8B5827C5F}"/>
              </a:ext>
            </a:extLst>
          </p:cNvPr>
          <p:cNvSpPr/>
          <p:nvPr/>
        </p:nvSpPr>
        <p:spPr>
          <a:xfrm>
            <a:off x="747467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018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7F350-E659-4A5D-98D4-6812E56D167C}"/>
              </a:ext>
            </a:extLst>
          </p:cNvPr>
          <p:cNvPicPr>
            <a:picLocks noChangeAspect="1"/>
          </p:cNvPicPr>
          <p:nvPr/>
        </p:nvPicPr>
        <p:blipFill>
          <a:blip r:embed="rId2"/>
          <a:stretch>
            <a:fillRect/>
          </a:stretch>
        </p:blipFill>
        <p:spPr>
          <a:xfrm>
            <a:off x="0" y="0"/>
            <a:ext cx="10036629" cy="6194034"/>
          </a:xfrm>
          <a:prstGeom prst="rect">
            <a:avLst/>
          </a:prstGeom>
        </p:spPr>
      </p:pic>
      <p:sp>
        <p:nvSpPr>
          <p:cNvPr id="3" name="Oval 2">
            <a:extLst>
              <a:ext uri="{FF2B5EF4-FFF2-40B4-BE49-F238E27FC236}">
                <a16:creationId xmlns:a16="http://schemas.microsoft.com/office/drawing/2014/main" id="{37D32914-1968-426A-B6EE-9FA88E26FF3A}"/>
              </a:ext>
            </a:extLst>
          </p:cNvPr>
          <p:cNvSpPr/>
          <p:nvPr/>
        </p:nvSpPr>
        <p:spPr>
          <a:xfrm>
            <a:off x="1139192"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17573219-8F17-47E8-AB31-67AA0D55D87E}"/>
              </a:ext>
            </a:extLst>
          </p:cNvPr>
          <p:cNvSpPr/>
          <p:nvPr/>
        </p:nvSpPr>
        <p:spPr>
          <a:xfrm>
            <a:off x="7300506"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3AF4090-8207-4565-A2BE-E156969D4ED4}"/>
              </a:ext>
            </a:extLst>
          </p:cNvPr>
          <p:cNvSpPr/>
          <p:nvPr/>
        </p:nvSpPr>
        <p:spPr>
          <a:xfrm>
            <a:off x="1139192" y="24569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9474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046DB-9C29-4081-A7BE-4EF06C963637}"/>
              </a:ext>
            </a:extLst>
          </p:cNvPr>
          <p:cNvPicPr>
            <a:picLocks noChangeAspect="1"/>
          </p:cNvPicPr>
          <p:nvPr/>
        </p:nvPicPr>
        <p:blipFill>
          <a:blip r:embed="rId2"/>
          <a:stretch>
            <a:fillRect/>
          </a:stretch>
        </p:blipFill>
        <p:spPr>
          <a:xfrm>
            <a:off x="0" y="0"/>
            <a:ext cx="9437914" cy="5824541"/>
          </a:xfrm>
          <a:prstGeom prst="rect">
            <a:avLst/>
          </a:prstGeom>
        </p:spPr>
      </p:pic>
      <p:sp>
        <p:nvSpPr>
          <p:cNvPr id="3" name="Oval 2">
            <a:extLst>
              <a:ext uri="{FF2B5EF4-FFF2-40B4-BE49-F238E27FC236}">
                <a16:creationId xmlns:a16="http://schemas.microsoft.com/office/drawing/2014/main" id="{35B18096-2D04-4357-A589-1BC5A75B6854}"/>
              </a:ext>
            </a:extLst>
          </p:cNvPr>
          <p:cNvSpPr/>
          <p:nvPr/>
        </p:nvSpPr>
        <p:spPr>
          <a:xfrm>
            <a:off x="4905649"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25520AA-42EB-4F0D-8EEB-0C147E3E8A27}"/>
              </a:ext>
            </a:extLst>
          </p:cNvPr>
          <p:cNvSpPr/>
          <p:nvPr/>
        </p:nvSpPr>
        <p:spPr>
          <a:xfrm>
            <a:off x="6829153"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38AF076-6464-474E-83AE-9942FD8D7434}"/>
              </a:ext>
            </a:extLst>
          </p:cNvPr>
          <p:cNvSpPr/>
          <p:nvPr/>
        </p:nvSpPr>
        <p:spPr>
          <a:xfrm>
            <a:off x="1019449" y="3959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3554A23-FBCF-4A55-B907-AF1E81A0D8BF}"/>
              </a:ext>
            </a:extLst>
          </p:cNvPr>
          <p:cNvSpPr/>
          <p:nvPr/>
        </p:nvSpPr>
        <p:spPr>
          <a:xfrm>
            <a:off x="1019449" y="69940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3432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FA8F7-79F3-4559-9742-2815FEA3E13E}"/>
              </a:ext>
            </a:extLst>
          </p:cNvPr>
          <p:cNvPicPr>
            <a:picLocks noChangeAspect="1"/>
          </p:cNvPicPr>
          <p:nvPr/>
        </p:nvPicPr>
        <p:blipFill>
          <a:blip r:embed="rId2"/>
          <a:stretch>
            <a:fillRect/>
          </a:stretch>
        </p:blipFill>
        <p:spPr>
          <a:xfrm>
            <a:off x="0" y="0"/>
            <a:ext cx="10054167" cy="6204857"/>
          </a:xfrm>
          <a:prstGeom prst="rect">
            <a:avLst/>
          </a:prstGeom>
        </p:spPr>
      </p:pic>
      <p:sp>
        <p:nvSpPr>
          <p:cNvPr id="3" name="Oval 2">
            <a:extLst>
              <a:ext uri="{FF2B5EF4-FFF2-40B4-BE49-F238E27FC236}">
                <a16:creationId xmlns:a16="http://schemas.microsoft.com/office/drawing/2014/main" id="{544EDE80-8F8B-4026-8F97-CBD67A8CD223}"/>
              </a:ext>
            </a:extLst>
          </p:cNvPr>
          <p:cNvSpPr/>
          <p:nvPr/>
        </p:nvSpPr>
        <p:spPr>
          <a:xfrm>
            <a:off x="1117420"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2C14A4-8335-4F08-B34F-625602DA87EB}"/>
              </a:ext>
            </a:extLst>
          </p:cNvPr>
          <p:cNvSpPr/>
          <p:nvPr/>
        </p:nvSpPr>
        <p:spPr>
          <a:xfrm>
            <a:off x="2053592"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4738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372D1-BF4C-4A7B-832B-2E1AB1F4B006}"/>
              </a:ext>
            </a:extLst>
          </p:cNvPr>
          <p:cNvPicPr>
            <a:picLocks noChangeAspect="1"/>
          </p:cNvPicPr>
          <p:nvPr/>
        </p:nvPicPr>
        <p:blipFill>
          <a:blip r:embed="rId2"/>
          <a:stretch>
            <a:fillRect/>
          </a:stretch>
        </p:blipFill>
        <p:spPr>
          <a:xfrm>
            <a:off x="0" y="0"/>
            <a:ext cx="9655860" cy="5959044"/>
          </a:xfrm>
          <a:prstGeom prst="rect">
            <a:avLst/>
          </a:prstGeom>
        </p:spPr>
      </p:pic>
      <p:sp>
        <p:nvSpPr>
          <p:cNvPr id="4" name="TextBox 3">
            <a:extLst>
              <a:ext uri="{FF2B5EF4-FFF2-40B4-BE49-F238E27FC236}">
                <a16:creationId xmlns:a16="http://schemas.microsoft.com/office/drawing/2014/main" id="{D035E8DA-E794-4D07-9227-599663DB598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6" name="TextBox 5">
            <a:extLst>
              <a:ext uri="{FF2B5EF4-FFF2-40B4-BE49-F238E27FC236}">
                <a16:creationId xmlns:a16="http://schemas.microsoft.com/office/drawing/2014/main" id="{68F8A6EB-CBE3-4E2B-8FC7-42659A181A99}"/>
              </a:ext>
            </a:extLst>
          </p:cNvPr>
          <p:cNvSpPr txBox="1"/>
          <p:nvPr/>
        </p:nvSpPr>
        <p:spPr>
          <a:xfrm>
            <a:off x="844747" y="5541193"/>
            <a:ext cx="1229824" cy="338554"/>
          </a:xfrm>
          <a:prstGeom prst="rect">
            <a:avLst/>
          </a:prstGeom>
          <a:noFill/>
        </p:spPr>
        <p:txBody>
          <a:bodyPr wrap="none" rtlCol="0">
            <a:spAutoFit/>
          </a:bodyPr>
          <a:lstStyle/>
          <a:p>
            <a:r>
              <a:rPr lang="en-US" sz="1600" dirty="0"/>
              <a:t>R    N    B    G</a:t>
            </a:r>
          </a:p>
        </p:txBody>
      </p:sp>
      <p:sp>
        <p:nvSpPr>
          <p:cNvPr id="7" name="Oval 6">
            <a:extLst>
              <a:ext uri="{FF2B5EF4-FFF2-40B4-BE49-F238E27FC236}">
                <a16:creationId xmlns:a16="http://schemas.microsoft.com/office/drawing/2014/main" id="{B45D17C3-7373-49F9-AEE5-DE6E9BAB670F}"/>
              </a:ext>
            </a:extLst>
          </p:cNvPr>
          <p:cNvSpPr/>
          <p:nvPr/>
        </p:nvSpPr>
        <p:spPr>
          <a:xfrm>
            <a:off x="1062990" y="52578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055C70-BF52-4C6D-AEC6-21CD6AC86ECB}"/>
              </a:ext>
            </a:extLst>
          </p:cNvPr>
          <p:cNvSpPr txBox="1"/>
          <p:nvPr/>
        </p:nvSpPr>
        <p:spPr>
          <a:xfrm>
            <a:off x="8974214" y="483457"/>
            <a:ext cx="2663230" cy="830997"/>
          </a:xfrm>
          <a:prstGeom prst="rect">
            <a:avLst/>
          </a:prstGeom>
          <a:noFill/>
        </p:spPr>
        <p:txBody>
          <a:bodyPr wrap="none" rtlCol="0">
            <a:spAutoFit/>
          </a:bodyPr>
          <a:lstStyle/>
          <a:p>
            <a:r>
              <a:rPr lang="en-US" sz="1600" dirty="0"/>
              <a:t>Panels = months</a:t>
            </a:r>
          </a:p>
          <a:p>
            <a:r>
              <a:rPr lang="en-US" sz="1600" dirty="0"/>
              <a:t>Class 2 = </a:t>
            </a:r>
            <a:r>
              <a:rPr lang="en-US" sz="1600" dirty="0" err="1"/>
              <a:t>nonsoy</a:t>
            </a:r>
            <a:r>
              <a:rPr lang="en-US" sz="1600" dirty="0"/>
              <a:t> </a:t>
            </a:r>
            <a:r>
              <a:rPr lang="en-US" sz="1600" dirty="0" err="1"/>
              <a:t>agri</a:t>
            </a:r>
            <a:endParaRPr lang="en-US" sz="1600" dirty="0"/>
          </a:p>
          <a:p>
            <a:r>
              <a:rPr lang="en-US" sz="1600" dirty="0"/>
              <a:t>Class 0 and 1 = soy, SC and DC</a:t>
            </a:r>
          </a:p>
        </p:txBody>
      </p:sp>
      <p:sp>
        <p:nvSpPr>
          <p:cNvPr id="9" name="Oval 8">
            <a:extLst>
              <a:ext uri="{FF2B5EF4-FFF2-40B4-BE49-F238E27FC236}">
                <a16:creationId xmlns:a16="http://schemas.microsoft.com/office/drawing/2014/main" id="{E8D35B42-B25D-4CE2-90D8-3815272911AC}"/>
              </a:ext>
            </a:extLst>
          </p:cNvPr>
          <p:cNvSpPr/>
          <p:nvPr/>
        </p:nvSpPr>
        <p:spPr>
          <a:xfrm>
            <a:off x="5018602" y="5791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B7CEBDD-DD01-45FB-8A3E-B64B31D17367}"/>
              </a:ext>
            </a:extLst>
          </p:cNvPr>
          <p:cNvSpPr/>
          <p:nvPr/>
        </p:nvSpPr>
        <p:spPr>
          <a:xfrm>
            <a:off x="5018602" y="220472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EDCD1E-01EA-45DB-A614-0B2474AF75E0}"/>
              </a:ext>
            </a:extLst>
          </p:cNvPr>
          <p:cNvSpPr/>
          <p:nvPr/>
        </p:nvSpPr>
        <p:spPr>
          <a:xfrm>
            <a:off x="7021573" y="2259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7510B01-AAB8-4F30-B68C-CAE30004DA02}"/>
              </a:ext>
            </a:extLst>
          </p:cNvPr>
          <p:cNvSpPr/>
          <p:nvPr/>
        </p:nvSpPr>
        <p:spPr>
          <a:xfrm>
            <a:off x="1062990" y="402092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B09250B-25B2-48A1-97E7-00D4E8B40DE9}"/>
              </a:ext>
            </a:extLst>
          </p:cNvPr>
          <p:cNvSpPr/>
          <p:nvPr/>
        </p:nvSpPr>
        <p:spPr>
          <a:xfrm>
            <a:off x="3065961" y="23317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6422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35E8DA-E794-4D07-9227-599663DB598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pic>
        <p:nvPicPr>
          <p:cNvPr id="2" name="Picture 1">
            <a:extLst>
              <a:ext uri="{FF2B5EF4-FFF2-40B4-BE49-F238E27FC236}">
                <a16:creationId xmlns:a16="http://schemas.microsoft.com/office/drawing/2014/main" id="{B5CAEE0C-3734-4072-85A4-824266A1A3BC}"/>
              </a:ext>
            </a:extLst>
          </p:cNvPr>
          <p:cNvPicPr>
            <a:picLocks noChangeAspect="1"/>
          </p:cNvPicPr>
          <p:nvPr/>
        </p:nvPicPr>
        <p:blipFill>
          <a:blip r:embed="rId2"/>
          <a:stretch>
            <a:fillRect/>
          </a:stretch>
        </p:blipFill>
        <p:spPr>
          <a:xfrm>
            <a:off x="115883" y="0"/>
            <a:ext cx="9370009" cy="5782634"/>
          </a:xfrm>
          <a:prstGeom prst="rect">
            <a:avLst/>
          </a:prstGeom>
        </p:spPr>
      </p:pic>
      <p:sp>
        <p:nvSpPr>
          <p:cNvPr id="5" name="Oval 4">
            <a:extLst>
              <a:ext uri="{FF2B5EF4-FFF2-40B4-BE49-F238E27FC236}">
                <a16:creationId xmlns:a16="http://schemas.microsoft.com/office/drawing/2014/main" id="{F8B6DAA9-2316-4240-A50E-E06A505C95D5}"/>
              </a:ext>
            </a:extLst>
          </p:cNvPr>
          <p:cNvSpPr/>
          <p:nvPr/>
        </p:nvSpPr>
        <p:spPr>
          <a:xfrm>
            <a:off x="1154174" y="593636"/>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FF3E526-B095-4C94-A1C7-3BB0770BF6AA}"/>
              </a:ext>
            </a:extLst>
          </p:cNvPr>
          <p:cNvSpPr/>
          <p:nvPr/>
        </p:nvSpPr>
        <p:spPr>
          <a:xfrm>
            <a:off x="4996831"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BD88785-ADC0-4640-8FE2-7FC285D5FBA4}"/>
              </a:ext>
            </a:extLst>
          </p:cNvPr>
          <p:cNvSpPr/>
          <p:nvPr/>
        </p:nvSpPr>
        <p:spPr>
          <a:xfrm>
            <a:off x="6912717"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72FD4CA-DA1E-44CF-B5D8-B909F6CF5E2D}"/>
              </a:ext>
            </a:extLst>
          </p:cNvPr>
          <p:cNvSpPr/>
          <p:nvPr/>
        </p:nvSpPr>
        <p:spPr>
          <a:xfrm>
            <a:off x="1154174" y="387320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448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DA35E-99A4-4102-BB53-EF5E64ED7F03}"/>
              </a:ext>
            </a:extLst>
          </p:cNvPr>
          <p:cNvPicPr>
            <a:picLocks noChangeAspect="1"/>
          </p:cNvPicPr>
          <p:nvPr/>
        </p:nvPicPr>
        <p:blipFill>
          <a:blip r:embed="rId2"/>
          <a:stretch>
            <a:fillRect/>
          </a:stretch>
        </p:blipFill>
        <p:spPr>
          <a:xfrm>
            <a:off x="0" y="0"/>
            <a:ext cx="9877778" cy="6096000"/>
          </a:xfrm>
          <a:prstGeom prst="rect">
            <a:avLst/>
          </a:prstGeom>
        </p:spPr>
      </p:pic>
      <p:sp>
        <p:nvSpPr>
          <p:cNvPr id="3" name="Oval 2">
            <a:extLst>
              <a:ext uri="{FF2B5EF4-FFF2-40B4-BE49-F238E27FC236}">
                <a16:creationId xmlns:a16="http://schemas.microsoft.com/office/drawing/2014/main" id="{6DA4BA10-C421-4132-BB54-3BACFC87B788}"/>
              </a:ext>
            </a:extLst>
          </p:cNvPr>
          <p:cNvSpPr/>
          <p:nvPr/>
        </p:nvSpPr>
        <p:spPr>
          <a:xfrm>
            <a:off x="7180763"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26AC6B7-E2F8-41E7-94AB-302EBB041046}"/>
              </a:ext>
            </a:extLst>
          </p:cNvPr>
          <p:cNvSpPr/>
          <p:nvPr/>
        </p:nvSpPr>
        <p:spPr>
          <a:xfrm>
            <a:off x="5177792"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B54AFC3-DF03-4360-AAB6-9484E7126399}"/>
              </a:ext>
            </a:extLst>
          </p:cNvPr>
          <p:cNvSpPr/>
          <p:nvPr/>
        </p:nvSpPr>
        <p:spPr>
          <a:xfrm>
            <a:off x="3174821"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DB13D4D-3B54-4C81-8CB4-58AD669266C7}"/>
              </a:ext>
            </a:extLst>
          </p:cNvPr>
          <p:cNvSpPr/>
          <p:nvPr/>
        </p:nvSpPr>
        <p:spPr>
          <a:xfrm>
            <a:off x="1117420" y="41550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9C11B27-F986-42CB-8046-FE2F6DCF8B50}"/>
              </a:ext>
            </a:extLst>
          </p:cNvPr>
          <p:cNvSpPr/>
          <p:nvPr/>
        </p:nvSpPr>
        <p:spPr>
          <a:xfrm>
            <a:off x="1117420" y="76200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D4BFE36-7DAB-42E9-80AF-7E75B8A2CFE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4051187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80E2B00-0287-4FF0-B98A-D1D322C70D5B}"/>
              </a:ext>
            </a:extLst>
          </p:cNvPr>
          <p:cNvPicPr>
            <a:picLocks noChangeAspect="1"/>
          </p:cNvPicPr>
          <p:nvPr/>
        </p:nvPicPr>
        <p:blipFill>
          <a:blip r:embed="rId2"/>
          <a:stretch>
            <a:fillRect/>
          </a:stretch>
        </p:blipFill>
        <p:spPr>
          <a:xfrm>
            <a:off x="-1" y="0"/>
            <a:ext cx="9648473" cy="5954486"/>
          </a:xfrm>
          <a:prstGeom prst="rect">
            <a:avLst/>
          </a:prstGeom>
        </p:spPr>
      </p:pic>
    </p:spTree>
    <p:extLst>
      <p:ext uri="{BB962C8B-B14F-4D97-AF65-F5344CB8AC3E}">
        <p14:creationId xmlns:p14="http://schemas.microsoft.com/office/powerpoint/2010/main" val="1992049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F743080-253C-47BD-8053-3F53E975E80B}"/>
              </a:ext>
            </a:extLst>
          </p:cNvPr>
          <p:cNvPicPr>
            <a:picLocks noChangeAspect="1"/>
          </p:cNvPicPr>
          <p:nvPr/>
        </p:nvPicPr>
        <p:blipFill>
          <a:blip r:embed="rId2"/>
          <a:stretch>
            <a:fillRect/>
          </a:stretch>
        </p:blipFill>
        <p:spPr>
          <a:xfrm>
            <a:off x="-1" y="0"/>
            <a:ext cx="9568543" cy="5905158"/>
          </a:xfrm>
          <a:prstGeom prst="rect">
            <a:avLst/>
          </a:prstGeom>
        </p:spPr>
      </p:pic>
      <p:sp>
        <p:nvSpPr>
          <p:cNvPr id="5" name="Oval 4">
            <a:extLst>
              <a:ext uri="{FF2B5EF4-FFF2-40B4-BE49-F238E27FC236}">
                <a16:creationId xmlns:a16="http://schemas.microsoft.com/office/drawing/2014/main" id="{73E5E15D-065C-4BDD-8EBF-A134262F9B3D}"/>
              </a:ext>
            </a:extLst>
          </p:cNvPr>
          <p:cNvSpPr/>
          <p:nvPr/>
        </p:nvSpPr>
        <p:spPr>
          <a:xfrm>
            <a:off x="794657" y="7075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037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A9B298-B936-47E2-B2E3-FAE94A409D3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8F140940-06F2-44E7-B290-010DD0DA00F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7A800073-09DE-4230-B629-9661597B831E}"/>
              </a:ext>
            </a:extLst>
          </p:cNvPr>
          <p:cNvPicPr>
            <a:picLocks noChangeAspect="1"/>
          </p:cNvPicPr>
          <p:nvPr/>
        </p:nvPicPr>
        <p:blipFill>
          <a:blip r:embed="rId2"/>
          <a:stretch>
            <a:fillRect/>
          </a:stretch>
        </p:blipFill>
        <p:spPr>
          <a:xfrm>
            <a:off x="-1" y="0"/>
            <a:ext cx="9507361" cy="5867400"/>
          </a:xfrm>
          <a:prstGeom prst="rect">
            <a:avLst/>
          </a:prstGeom>
        </p:spPr>
      </p:pic>
      <p:sp>
        <p:nvSpPr>
          <p:cNvPr id="5" name="Oval 4">
            <a:extLst>
              <a:ext uri="{FF2B5EF4-FFF2-40B4-BE49-F238E27FC236}">
                <a16:creationId xmlns:a16="http://schemas.microsoft.com/office/drawing/2014/main" id="{402604D8-21DF-4C90-8EBD-01E08CCE313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698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DF9F64E-A1A4-4737-922C-FD1012CB435A}"/>
              </a:ext>
            </a:extLst>
          </p:cNvPr>
          <p:cNvPicPr>
            <a:picLocks noChangeAspect="1"/>
          </p:cNvPicPr>
          <p:nvPr/>
        </p:nvPicPr>
        <p:blipFill>
          <a:blip r:embed="rId2"/>
          <a:stretch>
            <a:fillRect/>
          </a:stretch>
        </p:blipFill>
        <p:spPr>
          <a:xfrm>
            <a:off x="-1" y="0"/>
            <a:ext cx="9401529" cy="5802086"/>
          </a:xfrm>
          <a:prstGeom prst="rect">
            <a:avLst/>
          </a:prstGeom>
        </p:spPr>
      </p:pic>
      <p:sp>
        <p:nvSpPr>
          <p:cNvPr id="5" name="Oval 4">
            <a:extLst>
              <a:ext uri="{FF2B5EF4-FFF2-40B4-BE49-F238E27FC236}">
                <a16:creationId xmlns:a16="http://schemas.microsoft.com/office/drawing/2014/main" id="{99880109-811D-4ECD-9113-52E28554ACA6}"/>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009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A2A45-F729-4165-9544-5DA1E6567D6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FC8D9150-2F10-4D1F-AC6D-3B0AFDF7EDA7}"/>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DEBB7409-00E3-4BD9-8B5B-E2CA5BEEDEB9}"/>
              </a:ext>
            </a:extLst>
          </p:cNvPr>
          <p:cNvPicPr>
            <a:picLocks noChangeAspect="1"/>
          </p:cNvPicPr>
          <p:nvPr/>
        </p:nvPicPr>
        <p:blipFill>
          <a:blip r:embed="rId2"/>
          <a:stretch>
            <a:fillRect/>
          </a:stretch>
        </p:blipFill>
        <p:spPr>
          <a:xfrm>
            <a:off x="0" y="0"/>
            <a:ext cx="9436806" cy="5823857"/>
          </a:xfrm>
          <a:prstGeom prst="rect">
            <a:avLst/>
          </a:prstGeom>
        </p:spPr>
      </p:pic>
      <p:sp>
        <p:nvSpPr>
          <p:cNvPr id="5" name="Oval 4">
            <a:extLst>
              <a:ext uri="{FF2B5EF4-FFF2-40B4-BE49-F238E27FC236}">
                <a16:creationId xmlns:a16="http://schemas.microsoft.com/office/drawing/2014/main" id="{186C99D8-D101-413A-A333-5C6BC435C55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580A7F5-E513-47CD-BF0C-18DDF709C047}"/>
              </a:ext>
            </a:extLst>
          </p:cNvPr>
          <p:cNvSpPr/>
          <p:nvPr/>
        </p:nvSpPr>
        <p:spPr>
          <a:xfrm>
            <a:off x="4143649" y="2271848"/>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C00DE29-1BCE-4544-8A67-D8BA054CBBDF}"/>
              </a:ext>
            </a:extLst>
          </p:cNvPr>
          <p:cNvSpPr/>
          <p:nvPr/>
        </p:nvSpPr>
        <p:spPr>
          <a:xfrm>
            <a:off x="2216878" y="3893820"/>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411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13D08-DBF8-4811-BD47-667A7D13E8F7}"/>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5AAB1624-1F4D-4375-A73F-E0A16CAC8B72}"/>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D1D00E9-EC38-4E0E-87D4-B27BCEBFF794}"/>
              </a:ext>
            </a:extLst>
          </p:cNvPr>
          <p:cNvPicPr>
            <a:picLocks noChangeAspect="1"/>
          </p:cNvPicPr>
          <p:nvPr/>
        </p:nvPicPr>
        <p:blipFill>
          <a:blip r:embed="rId2"/>
          <a:stretch>
            <a:fillRect/>
          </a:stretch>
        </p:blipFill>
        <p:spPr>
          <a:xfrm>
            <a:off x="-1" y="0"/>
            <a:ext cx="9655629" cy="5958902"/>
          </a:xfrm>
          <a:prstGeom prst="rect">
            <a:avLst/>
          </a:prstGeom>
        </p:spPr>
      </p:pic>
      <p:sp>
        <p:nvSpPr>
          <p:cNvPr id="5" name="Oval 4">
            <a:extLst>
              <a:ext uri="{FF2B5EF4-FFF2-40B4-BE49-F238E27FC236}">
                <a16:creationId xmlns:a16="http://schemas.microsoft.com/office/drawing/2014/main" id="{89C223E5-39C6-43A0-8C16-50655C03047E}"/>
              </a:ext>
            </a:extLst>
          </p:cNvPr>
          <p:cNvSpPr/>
          <p:nvPr/>
        </p:nvSpPr>
        <p:spPr>
          <a:xfrm>
            <a:off x="779964" y="780505"/>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D0BD3A6-DF5B-472C-AA4E-22F5E7C4371E}"/>
              </a:ext>
            </a:extLst>
          </p:cNvPr>
          <p:cNvSpPr/>
          <p:nvPr/>
        </p:nvSpPr>
        <p:spPr>
          <a:xfrm>
            <a:off x="4219850" y="23393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0985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B69735-2601-4919-A37F-31963307C678}"/>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C1FC8DA1-2019-433B-BCE5-54D8A1370150}"/>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E1852EE-A2F3-42D0-84BB-6390F1CA5CBF}"/>
              </a:ext>
            </a:extLst>
          </p:cNvPr>
          <p:cNvPicPr>
            <a:picLocks noChangeAspect="1"/>
          </p:cNvPicPr>
          <p:nvPr/>
        </p:nvPicPr>
        <p:blipFill>
          <a:blip r:embed="rId2"/>
          <a:stretch>
            <a:fillRect/>
          </a:stretch>
        </p:blipFill>
        <p:spPr>
          <a:xfrm>
            <a:off x="0" y="0"/>
            <a:ext cx="9366250" cy="5780314"/>
          </a:xfrm>
          <a:prstGeom prst="rect">
            <a:avLst/>
          </a:prstGeom>
        </p:spPr>
      </p:pic>
      <p:sp>
        <p:nvSpPr>
          <p:cNvPr id="5" name="Oval 4">
            <a:extLst>
              <a:ext uri="{FF2B5EF4-FFF2-40B4-BE49-F238E27FC236}">
                <a16:creationId xmlns:a16="http://schemas.microsoft.com/office/drawing/2014/main" id="{12B81BEF-A82B-4828-B831-988C986DDC7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CFE0B6A-5061-4901-AFBC-925735FA7A91}"/>
              </a:ext>
            </a:extLst>
          </p:cNvPr>
          <p:cNvSpPr/>
          <p:nvPr/>
        </p:nvSpPr>
        <p:spPr>
          <a:xfrm>
            <a:off x="259715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0851423-B56D-490D-8A45-93E32DDFC88C}"/>
              </a:ext>
            </a:extLst>
          </p:cNvPr>
          <p:cNvSpPr/>
          <p:nvPr/>
        </p:nvSpPr>
        <p:spPr>
          <a:xfrm>
            <a:off x="2626428"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785434D-6607-43D1-BED4-84C6160E5F9A}"/>
              </a:ext>
            </a:extLst>
          </p:cNvPr>
          <p:cNvSpPr/>
          <p:nvPr/>
        </p:nvSpPr>
        <p:spPr>
          <a:xfrm>
            <a:off x="4624591"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586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21DCA-D393-49E4-96A9-F3850B40566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13F06F66-BB16-4D0E-BA33-481D911D6AC5}"/>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293BF949-15E8-45F6-B717-7E4A9C8EA753}"/>
              </a:ext>
            </a:extLst>
          </p:cNvPr>
          <p:cNvPicPr>
            <a:picLocks noChangeAspect="1"/>
          </p:cNvPicPr>
          <p:nvPr/>
        </p:nvPicPr>
        <p:blipFill>
          <a:blip r:embed="rId2"/>
          <a:stretch>
            <a:fillRect/>
          </a:stretch>
        </p:blipFill>
        <p:spPr>
          <a:xfrm>
            <a:off x="0" y="0"/>
            <a:ext cx="9630834" cy="5943600"/>
          </a:xfrm>
          <a:prstGeom prst="rect">
            <a:avLst/>
          </a:prstGeom>
        </p:spPr>
      </p:pic>
      <p:sp>
        <p:nvSpPr>
          <p:cNvPr id="5" name="Oval 4">
            <a:extLst>
              <a:ext uri="{FF2B5EF4-FFF2-40B4-BE49-F238E27FC236}">
                <a16:creationId xmlns:a16="http://schemas.microsoft.com/office/drawing/2014/main" id="{C85AC331-1ADA-4671-B679-6D65934690A1}"/>
              </a:ext>
            </a:extLst>
          </p:cNvPr>
          <p:cNvSpPr/>
          <p:nvPr/>
        </p:nvSpPr>
        <p:spPr>
          <a:xfrm>
            <a:off x="764971" y="72607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D4B36AC-48B4-4B68-B77E-B92ADF9F3D3D}"/>
              </a:ext>
            </a:extLst>
          </p:cNvPr>
          <p:cNvSpPr/>
          <p:nvPr/>
        </p:nvSpPr>
        <p:spPr>
          <a:xfrm>
            <a:off x="6704508" y="78594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5301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EBE400-0825-4549-9A0E-B195112A4995}"/>
              </a:ext>
            </a:extLst>
          </p:cNvPr>
          <p:cNvPicPr>
            <a:picLocks noChangeAspect="1"/>
          </p:cNvPicPr>
          <p:nvPr/>
        </p:nvPicPr>
        <p:blipFill>
          <a:blip r:embed="rId2"/>
          <a:stretch>
            <a:fillRect/>
          </a:stretch>
        </p:blipFill>
        <p:spPr>
          <a:xfrm>
            <a:off x="0" y="0"/>
            <a:ext cx="9736667" cy="6008914"/>
          </a:xfrm>
          <a:prstGeom prst="rect">
            <a:avLst/>
          </a:prstGeom>
        </p:spPr>
      </p:pic>
      <p:sp>
        <p:nvSpPr>
          <p:cNvPr id="3" name="TextBox 2">
            <a:extLst>
              <a:ext uri="{FF2B5EF4-FFF2-40B4-BE49-F238E27FC236}">
                <a16:creationId xmlns:a16="http://schemas.microsoft.com/office/drawing/2014/main" id="{BBF9D44A-74A5-493B-AC8C-4D1A8F16B7C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5512084-AB0A-4398-8E05-9DBB5BC68F9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D753B52-EA39-4564-8A36-2A261A80E36D}"/>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sp>
        <p:nvSpPr>
          <p:cNvPr id="6" name="Oval 5">
            <a:extLst>
              <a:ext uri="{FF2B5EF4-FFF2-40B4-BE49-F238E27FC236}">
                <a16:creationId xmlns:a16="http://schemas.microsoft.com/office/drawing/2014/main" id="{6C07375A-84F2-4B06-8310-04E8FDDBF4B7}"/>
              </a:ext>
            </a:extLst>
          </p:cNvPr>
          <p:cNvSpPr/>
          <p:nvPr/>
        </p:nvSpPr>
        <p:spPr>
          <a:xfrm>
            <a:off x="233662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B218360-7F5E-47F6-B338-6387D4AE80CD}"/>
              </a:ext>
            </a:extLst>
          </p:cNvPr>
          <p:cNvSpPr/>
          <p:nvPr/>
        </p:nvSpPr>
        <p:spPr>
          <a:xfrm>
            <a:off x="4296049" y="23643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51BCA9B-63E2-4156-AF27-2496C6774414}"/>
              </a:ext>
            </a:extLst>
          </p:cNvPr>
          <p:cNvSpPr/>
          <p:nvPr/>
        </p:nvSpPr>
        <p:spPr>
          <a:xfrm>
            <a:off x="4755668" y="40407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4152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D0C3B-530E-4793-B7E8-10D405B00314}"/>
              </a:ext>
            </a:extLst>
          </p:cNvPr>
          <p:cNvPicPr>
            <a:picLocks noChangeAspect="1"/>
          </p:cNvPicPr>
          <p:nvPr/>
        </p:nvPicPr>
        <p:blipFill>
          <a:blip r:embed="rId2"/>
          <a:stretch>
            <a:fillRect/>
          </a:stretch>
        </p:blipFill>
        <p:spPr>
          <a:xfrm>
            <a:off x="-1" y="136875"/>
            <a:ext cx="9579430" cy="5911876"/>
          </a:xfrm>
          <a:prstGeom prst="rect">
            <a:avLst/>
          </a:prstGeom>
        </p:spPr>
      </p:pic>
      <p:sp>
        <p:nvSpPr>
          <p:cNvPr id="3" name="TextBox 2">
            <a:extLst>
              <a:ext uri="{FF2B5EF4-FFF2-40B4-BE49-F238E27FC236}">
                <a16:creationId xmlns:a16="http://schemas.microsoft.com/office/drawing/2014/main" id="{9D621702-A4F8-40EE-84BD-592F2E87ED1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AD0BBFF-3587-4DEA-B384-C179EBFC4B6F}"/>
              </a:ext>
            </a:extLst>
          </p:cNvPr>
          <p:cNvSpPr/>
          <p:nvPr/>
        </p:nvSpPr>
        <p:spPr>
          <a:xfrm>
            <a:off x="774758" y="92147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764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E8FE8-879F-4F98-B1FC-B87F895BFA6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611A0221-EC5D-4E57-B795-A9C411DC3486}"/>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86F4CE41-40B7-40F7-8490-025277473DB0}"/>
              </a:ext>
            </a:extLst>
          </p:cNvPr>
          <p:cNvPicPr>
            <a:picLocks noChangeAspect="1"/>
          </p:cNvPicPr>
          <p:nvPr/>
        </p:nvPicPr>
        <p:blipFill>
          <a:blip r:embed="rId2"/>
          <a:stretch>
            <a:fillRect/>
          </a:stretch>
        </p:blipFill>
        <p:spPr>
          <a:xfrm>
            <a:off x="-1" y="0"/>
            <a:ext cx="9666111" cy="5965371"/>
          </a:xfrm>
          <a:prstGeom prst="rect">
            <a:avLst/>
          </a:prstGeom>
        </p:spPr>
      </p:pic>
      <p:sp>
        <p:nvSpPr>
          <p:cNvPr id="5" name="Oval 4">
            <a:extLst>
              <a:ext uri="{FF2B5EF4-FFF2-40B4-BE49-F238E27FC236}">
                <a16:creationId xmlns:a16="http://schemas.microsoft.com/office/drawing/2014/main" id="{0EF4C84A-9B7D-4F07-B5B0-77EB686A4F6F}"/>
              </a:ext>
            </a:extLst>
          </p:cNvPr>
          <p:cNvSpPr/>
          <p:nvPr/>
        </p:nvSpPr>
        <p:spPr>
          <a:xfrm>
            <a:off x="783773" y="76570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162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D8C940-81C2-4DAA-8482-C3DF80B4AF54}"/>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2AFE54EB-514A-49CB-A465-680C4C100BA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36E8343-E750-45CA-BE38-B4A03C566761}"/>
              </a:ext>
            </a:extLst>
          </p:cNvPr>
          <p:cNvPicPr>
            <a:picLocks noChangeAspect="1"/>
          </p:cNvPicPr>
          <p:nvPr/>
        </p:nvPicPr>
        <p:blipFill>
          <a:blip r:embed="rId2"/>
          <a:stretch>
            <a:fillRect/>
          </a:stretch>
        </p:blipFill>
        <p:spPr>
          <a:xfrm>
            <a:off x="-1" y="0"/>
            <a:ext cx="9754307" cy="6019800"/>
          </a:xfrm>
          <a:prstGeom prst="rect">
            <a:avLst/>
          </a:prstGeom>
        </p:spPr>
      </p:pic>
    </p:spTree>
    <p:extLst>
      <p:ext uri="{BB962C8B-B14F-4D97-AF65-F5344CB8AC3E}">
        <p14:creationId xmlns:p14="http://schemas.microsoft.com/office/powerpoint/2010/main" val="2758438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C0F6AF-129B-4D27-AEA2-71A3596D3340}"/>
              </a:ext>
            </a:extLst>
          </p:cNvPr>
          <p:cNvPicPr>
            <a:picLocks noChangeAspect="1"/>
          </p:cNvPicPr>
          <p:nvPr/>
        </p:nvPicPr>
        <p:blipFill>
          <a:blip r:embed="rId2"/>
          <a:stretch>
            <a:fillRect/>
          </a:stretch>
        </p:blipFill>
        <p:spPr>
          <a:xfrm>
            <a:off x="0" y="0"/>
            <a:ext cx="9338990" cy="5763491"/>
          </a:xfrm>
          <a:prstGeom prst="rect">
            <a:avLst/>
          </a:prstGeom>
        </p:spPr>
      </p:pic>
      <p:sp>
        <p:nvSpPr>
          <p:cNvPr id="3" name="TextBox 2">
            <a:extLst>
              <a:ext uri="{FF2B5EF4-FFF2-40B4-BE49-F238E27FC236}">
                <a16:creationId xmlns:a16="http://schemas.microsoft.com/office/drawing/2014/main" id="{3161FC76-DBAD-4883-9A07-B22BC17049C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TextBox 3">
            <a:extLst>
              <a:ext uri="{FF2B5EF4-FFF2-40B4-BE49-F238E27FC236}">
                <a16:creationId xmlns:a16="http://schemas.microsoft.com/office/drawing/2014/main" id="{475B5F20-E693-4492-8502-0FF2A98AE05A}"/>
              </a:ext>
            </a:extLst>
          </p:cNvPr>
          <p:cNvSpPr txBox="1"/>
          <p:nvPr/>
        </p:nvSpPr>
        <p:spPr>
          <a:xfrm>
            <a:off x="9157012" y="432789"/>
            <a:ext cx="2617041" cy="1323439"/>
          </a:xfrm>
          <a:prstGeom prst="rect">
            <a:avLst/>
          </a:prstGeom>
          <a:noFill/>
        </p:spPr>
        <p:txBody>
          <a:bodyPr wrap="square" rtlCol="0">
            <a:spAutoFit/>
          </a:bodyPr>
          <a:lstStyle/>
          <a:p>
            <a:r>
              <a:rPr lang="en-US" sz="1600" dirty="0"/>
              <a:t>Using NIR, red, blue and green bands to calculate multiband indices: none of them look able to separate soy from </a:t>
            </a:r>
            <a:r>
              <a:rPr lang="en-US" sz="1600" dirty="0" err="1"/>
              <a:t>nonsoy</a:t>
            </a:r>
            <a:r>
              <a:rPr lang="en-US" sz="1600" dirty="0"/>
              <a:t> </a:t>
            </a:r>
            <a:r>
              <a:rPr lang="en-US" sz="1600" dirty="0" err="1"/>
              <a:t>agri</a:t>
            </a:r>
            <a:endParaRPr lang="en-US" sz="1600" dirty="0"/>
          </a:p>
        </p:txBody>
      </p:sp>
    </p:spTree>
    <p:extLst>
      <p:ext uri="{BB962C8B-B14F-4D97-AF65-F5344CB8AC3E}">
        <p14:creationId xmlns:p14="http://schemas.microsoft.com/office/powerpoint/2010/main" val="3945061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C088DD-1508-4C03-8B60-DB572DA39C61}"/>
              </a:ext>
            </a:extLst>
          </p:cNvPr>
          <p:cNvPicPr>
            <a:picLocks noChangeAspect="1"/>
          </p:cNvPicPr>
          <p:nvPr/>
        </p:nvPicPr>
        <p:blipFill>
          <a:blip r:embed="rId2"/>
          <a:stretch>
            <a:fillRect/>
          </a:stretch>
        </p:blipFill>
        <p:spPr>
          <a:xfrm>
            <a:off x="-1" y="0"/>
            <a:ext cx="9458721" cy="5837382"/>
          </a:xfrm>
          <a:prstGeom prst="rect">
            <a:avLst/>
          </a:prstGeom>
        </p:spPr>
      </p:pic>
      <p:sp>
        <p:nvSpPr>
          <p:cNvPr id="3" name="TextBox 2">
            <a:extLst>
              <a:ext uri="{FF2B5EF4-FFF2-40B4-BE49-F238E27FC236}">
                <a16:creationId xmlns:a16="http://schemas.microsoft.com/office/drawing/2014/main" id="{12CCE4B3-C0A2-45D9-BD4B-A7B3D31FD6D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3407943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B7FC2-6A0A-435D-80CD-1D6CF27DBCF5}"/>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93F89C82-CD69-4169-9D03-FC563A532D55}"/>
              </a:ext>
            </a:extLst>
          </p:cNvPr>
          <p:cNvSpPr txBox="1"/>
          <p:nvPr/>
        </p:nvSpPr>
        <p:spPr>
          <a:xfrm>
            <a:off x="0" y="0"/>
            <a:ext cx="12104914" cy="2800767"/>
          </a:xfrm>
          <a:prstGeom prst="rect">
            <a:avLst/>
          </a:prstGeom>
          <a:noFill/>
        </p:spPr>
        <p:txBody>
          <a:bodyPr wrap="square" rtlCol="0">
            <a:spAutoFit/>
          </a:bodyPr>
          <a:lstStyle/>
          <a:p>
            <a:r>
              <a:rPr lang="en-US" sz="1600" b="1" dirty="0"/>
              <a:t>Takeaway for spectral differentiation</a:t>
            </a:r>
          </a:p>
          <a:p>
            <a:endParaRPr lang="en-US" sz="1600" dirty="0"/>
          </a:p>
          <a:p>
            <a:pPr marL="285750" indent="-285750">
              <a:buFont typeface="Arial" panose="020B0604020202020204" pitchFamily="34" charset="0"/>
              <a:buChar char="•"/>
            </a:pPr>
            <a:r>
              <a:rPr lang="en-US" sz="1600" dirty="0"/>
              <a:t>Can use timeseries analysis to separate class = 0 from class = 1; mainly want to figure out how to separate class = 2 from the other two</a:t>
            </a:r>
          </a:p>
          <a:p>
            <a:pPr marL="285750" indent="-285750">
              <a:buFont typeface="Arial" panose="020B0604020202020204" pitchFamily="34" charset="0"/>
              <a:buChar char="•"/>
            </a:pPr>
            <a:r>
              <a:rPr lang="en-US" sz="1600" dirty="0"/>
              <a:t>Band 2 (NIR) is lower for class = 2 in Dec, Jan and Feb; it’s higher for class = 2 in March, April, May June</a:t>
            </a:r>
          </a:p>
          <a:p>
            <a:pPr marL="285750" indent="-285750">
              <a:buFont typeface="Arial" panose="020B0604020202020204" pitchFamily="34" charset="0"/>
              <a:buChar char="•"/>
            </a:pPr>
            <a:r>
              <a:rPr lang="en-US" sz="1600" dirty="0"/>
              <a:t>Band 5 is lower for class = 2 in Dec, Jan and Feb; it’s higher for class = 2 in March, Apr, May</a:t>
            </a:r>
          </a:p>
          <a:p>
            <a:pPr marL="285750" indent="-285750">
              <a:buFont typeface="Arial" panose="020B0604020202020204" pitchFamily="34" charset="0"/>
              <a:buChar char="•"/>
            </a:pPr>
            <a:r>
              <a:rPr lang="en-US" sz="1600" dirty="0"/>
              <a:t>There’s pretty much nothing in July, Aug, Sept, and Oct that can separate the three classes</a:t>
            </a:r>
          </a:p>
          <a:p>
            <a:pPr marL="285750" indent="-285750">
              <a:buFont typeface="Arial" panose="020B0604020202020204" pitchFamily="34" charset="0"/>
              <a:buChar char="•"/>
            </a:pPr>
            <a:r>
              <a:rPr lang="en-US" sz="1600" dirty="0"/>
              <a:t>Band 7 has larger scatter for class = 2 than for other cases, so band 7 is probably the least useful overall. Sometimes class = 2 is lower, but with very high variation it’s hard to tell if it’s a consistent pattern across the years</a:t>
            </a:r>
          </a:p>
          <a:p>
            <a:pPr marL="285750" indent="-285750">
              <a:buFont typeface="Arial" panose="020B0604020202020204" pitchFamily="34" charset="0"/>
              <a:buChar char="•"/>
            </a:pPr>
            <a:r>
              <a:rPr lang="en-US" sz="1600" dirty="0"/>
              <a:t>Band 1 (red) is higher for class = 2 in Dec and Jan; sometimes lower for class = 2 in July and Aug</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554519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2530152" y="2598658"/>
            <a:ext cx="7131696" cy="461665"/>
          </a:xfrm>
          <a:prstGeom prst="rect">
            <a:avLst/>
          </a:prstGeom>
          <a:noFill/>
        </p:spPr>
        <p:txBody>
          <a:bodyPr wrap="none" rtlCol="0">
            <a:spAutoFit/>
          </a:bodyPr>
          <a:lstStyle/>
          <a:p>
            <a:r>
              <a:rPr lang="en-US" sz="2400" dirty="0"/>
              <a:t>Temporal/phenological separation of Soy vs </a:t>
            </a:r>
            <a:r>
              <a:rPr lang="en-US" sz="2400" dirty="0" err="1"/>
              <a:t>Nonsoy</a:t>
            </a:r>
            <a:r>
              <a:rPr lang="en-US" sz="2400" dirty="0"/>
              <a:t> Agri</a:t>
            </a:r>
          </a:p>
        </p:txBody>
      </p:sp>
    </p:spTree>
    <p:extLst>
      <p:ext uri="{BB962C8B-B14F-4D97-AF65-F5344CB8AC3E}">
        <p14:creationId xmlns:p14="http://schemas.microsoft.com/office/powerpoint/2010/main" val="2067458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BE055B-7632-4D8B-B4E2-DC65E00FAD45}"/>
              </a:ext>
            </a:extLst>
          </p:cNvPr>
          <p:cNvSpPr/>
          <p:nvPr/>
        </p:nvSpPr>
        <p:spPr>
          <a:xfrm>
            <a:off x="942109" y="741326"/>
            <a:ext cx="7269018" cy="2862322"/>
          </a:xfrm>
          <a:prstGeom prst="rect">
            <a:avLst/>
          </a:prstGeom>
        </p:spPr>
        <p:txBody>
          <a:bodyPr wrap="square">
            <a:spAutoFit/>
          </a:bodyPr>
          <a:lstStyle/>
          <a:p>
            <a:r>
              <a:rPr lang="en-US" dirty="0">
                <a:hlinkClick r:id="rId2">
                  <a:extLst>
                    <a:ext uri="{A12FA001-AC4F-418D-AE19-62706E023703}">
                      <ahyp:hlinkClr xmlns:ahyp="http://schemas.microsoft.com/office/drawing/2018/hyperlinkcolor" val="tx"/>
                    </a:ext>
                  </a:extLst>
                </a:hlinkClick>
              </a:rPr>
              <a:t>Temporal PCA information</a:t>
            </a:r>
          </a:p>
          <a:p>
            <a:endParaRPr lang="en-US" dirty="0">
              <a:hlinkClick r:id="rId2">
                <a:extLst>
                  <a:ext uri="{A12FA001-AC4F-418D-AE19-62706E023703}">
                    <ahyp:hlinkClr xmlns:ahyp="http://schemas.microsoft.com/office/drawing/2018/hyperlinkcolor" val="tx"/>
                  </a:ext>
                </a:extLst>
              </a:hlinkClick>
            </a:endParaRPr>
          </a:p>
          <a:p>
            <a:r>
              <a:rPr lang="en-US" dirty="0">
                <a:hlinkClick r:id="rId2">
                  <a:extLst>
                    <a:ext uri="{A12FA001-AC4F-418D-AE19-62706E023703}">
                      <ahyp:hlinkClr xmlns:ahyp="http://schemas.microsoft.com/office/drawing/2018/hyperlinkcolor" val="tx"/>
                    </a:ext>
                  </a:extLst>
                </a:hlinkClick>
              </a:rPr>
              <a:t>http://karthur.org/2017/learning-for-time-series-ssa-vs-pca.html</a:t>
            </a:r>
            <a:endParaRPr lang="en-US" dirty="0"/>
          </a:p>
          <a:p>
            <a:r>
              <a:rPr lang="en-US" dirty="0">
                <a:hlinkClick r:id="rId3"/>
              </a:rPr>
              <a:t>https://www.quora.com/Is-there-something-like-principal-component-analysis-for-time-series</a:t>
            </a:r>
            <a:endParaRPr lang="en-US" b="1" dirty="0"/>
          </a:p>
          <a:p>
            <a:r>
              <a:rPr lang="en-US" dirty="0">
                <a:hlinkClick r:id="rId4"/>
              </a:rPr>
              <a:t>http://people.tamu.edu/~alawing/materials/ESSM689/pca.pdf</a:t>
            </a:r>
            <a:endParaRPr lang="en-US" dirty="0"/>
          </a:p>
          <a:p>
            <a:r>
              <a:rPr lang="en-US" dirty="0">
                <a:hlinkClick r:id="rId5"/>
              </a:rPr>
              <a:t>https://www.analyticsvidhya.com/blog/2016/03/practical-guide-principal-component-analysis-python/</a:t>
            </a:r>
            <a:endParaRPr lang="en-US" dirty="0"/>
          </a:p>
          <a:p>
            <a:r>
              <a:rPr lang="en-US" dirty="0">
                <a:hlinkClick r:id="rId6"/>
              </a:rPr>
              <a:t>https://www.r-bloggers.com/principal-component-analysis-using-r/</a:t>
            </a:r>
            <a:endParaRPr lang="en-US" dirty="0"/>
          </a:p>
          <a:p>
            <a:endParaRPr lang="en-US" dirty="0"/>
          </a:p>
        </p:txBody>
      </p:sp>
    </p:spTree>
    <p:extLst>
      <p:ext uri="{BB962C8B-B14F-4D97-AF65-F5344CB8AC3E}">
        <p14:creationId xmlns:p14="http://schemas.microsoft.com/office/powerpoint/2010/main" val="2533851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3785652"/>
          </a:xfrm>
          <a:prstGeom prst="rect">
            <a:avLst/>
          </a:prstGeom>
        </p:spPr>
        <p:txBody>
          <a:bodyPr wrap="square">
            <a:spAutoFit/>
          </a:bodyPr>
          <a:lstStyle/>
          <a:p>
            <a:r>
              <a:rPr lang="en-US" sz="1600" b="1" dirty="0"/>
              <a:t>Based on spectral and phenological differences…</a:t>
            </a:r>
          </a:p>
          <a:p>
            <a:endParaRPr lang="en-US" sz="1600" dirty="0"/>
          </a:p>
          <a:p>
            <a:r>
              <a:rPr lang="en-US" sz="1600" dirty="0"/>
              <a:t>Proposed input data for separating the three classes (lump into a single classifier, or do ‘stepwise’ classification of soy vs </a:t>
            </a:r>
            <a:r>
              <a:rPr lang="en-US" sz="1600" dirty="0" err="1"/>
              <a:t>nonsoy</a:t>
            </a:r>
            <a:r>
              <a:rPr lang="en-US" sz="1600" dirty="0"/>
              <a:t> first and SC vs DC soy second?)</a:t>
            </a:r>
          </a:p>
          <a:p>
            <a:pPr marL="285750" indent="-285750">
              <a:buFont typeface="Arial" panose="020B0604020202020204" pitchFamily="34" charset="0"/>
              <a:buChar char="•"/>
            </a:pPr>
            <a:r>
              <a:rPr lang="en-US" sz="1600" dirty="0"/>
              <a:t>Separate soy from </a:t>
            </a:r>
            <a:r>
              <a:rPr lang="en-US" sz="1600" dirty="0" err="1"/>
              <a:t>nonsoy</a:t>
            </a:r>
            <a:r>
              <a:rPr lang="en-US" sz="1600" dirty="0"/>
              <a:t>:</a:t>
            </a:r>
          </a:p>
          <a:p>
            <a:pPr marL="742950" lvl="1" indent="-285750">
              <a:buFont typeface="Arial" panose="020B0604020202020204" pitchFamily="34" charset="0"/>
              <a:buChar char="•"/>
            </a:pPr>
            <a:r>
              <a:rPr lang="en-US" sz="1600" dirty="0"/>
              <a:t>NIR from Dec to Feb</a:t>
            </a:r>
          </a:p>
          <a:p>
            <a:pPr marL="742950" lvl="1" indent="-285750">
              <a:buFont typeface="Arial" panose="020B0604020202020204" pitchFamily="34" charset="0"/>
              <a:buChar char="•"/>
            </a:pPr>
            <a:r>
              <a:rPr lang="en-US" sz="1600" dirty="0"/>
              <a:t>NIR from March to June</a:t>
            </a:r>
          </a:p>
          <a:p>
            <a:pPr marL="742950" lvl="1" indent="-285750">
              <a:buFont typeface="Arial" panose="020B0604020202020204" pitchFamily="34" charset="0"/>
              <a:buChar char="•"/>
            </a:pPr>
            <a:r>
              <a:rPr lang="en-US" sz="1600" dirty="0"/>
              <a:t>B5 from Dec to Feb</a:t>
            </a:r>
          </a:p>
          <a:p>
            <a:pPr marL="742950" lvl="1" indent="-285750">
              <a:buFont typeface="Arial" panose="020B0604020202020204" pitchFamily="34" charset="0"/>
              <a:buChar char="•"/>
            </a:pPr>
            <a:r>
              <a:rPr lang="en-US" sz="1600" dirty="0"/>
              <a:t>B5 from March to May</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marL="285750" indent="-285750">
              <a:buFont typeface="Arial" panose="020B0604020202020204" pitchFamily="34" charset="0"/>
              <a:buChar char="•"/>
            </a:pPr>
            <a:r>
              <a:rPr lang="en-US" sz="1600" dirty="0"/>
              <a:t>Separate SC from DC soy: first do timeseries analysis assuming everything is DC</a:t>
            </a:r>
          </a:p>
          <a:p>
            <a:pPr marL="742950" lvl="1" indent="-285750">
              <a:buFont typeface="Arial" panose="020B0604020202020204" pitchFamily="34" charset="0"/>
              <a:buChar char="•"/>
            </a:pPr>
            <a:r>
              <a:rPr lang="en-US" sz="1600" dirty="0"/>
              <a:t>Days between peak1 and peak2</a:t>
            </a:r>
          </a:p>
          <a:p>
            <a:pPr marL="742950" lvl="1" indent="-285750">
              <a:buFont typeface="Arial" panose="020B0604020202020204" pitchFamily="34" charset="0"/>
              <a:buChar char="•"/>
            </a:pPr>
            <a:r>
              <a:rPr lang="en-US" sz="1600" dirty="0"/>
              <a:t>Quarter period of crop1 and crop2</a:t>
            </a:r>
          </a:p>
          <a:p>
            <a:pPr marL="742950" lvl="1" indent="-285750">
              <a:buFont typeface="Arial" panose="020B0604020202020204" pitchFamily="34" charset="0"/>
              <a:buChar char="•"/>
            </a:pPr>
            <a:r>
              <a:rPr lang="en-US" sz="1600" dirty="0"/>
              <a:t>Days after Aug 1 of peak1</a:t>
            </a:r>
          </a:p>
        </p:txBody>
      </p:sp>
    </p:spTree>
    <p:extLst>
      <p:ext uri="{BB962C8B-B14F-4D97-AF65-F5344CB8AC3E}">
        <p14:creationId xmlns:p14="http://schemas.microsoft.com/office/powerpoint/2010/main" val="20651939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solidFill>
                  <a:schemeClr val="bg1">
                    <a:lumMod val="65000"/>
                  </a:schemeClr>
                </a:solidFill>
              </a:rPr>
              <a:t>Clean + mask validation data to create ‘high confidence’ dataset</a:t>
            </a:r>
          </a:p>
          <a:p>
            <a:pPr marL="742950" lvl="1" indent="-285750">
              <a:buFont typeface="Arial" panose="020B0604020202020204" pitchFamily="34" charset="0"/>
              <a:buChar char="•"/>
            </a:pPr>
            <a:r>
              <a:rPr lang="en-US" sz="1400" dirty="0">
                <a:solidFill>
                  <a:schemeClr val="bg1">
                    <a:lumMod val="65000"/>
                  </a:schemeClr>
                </a:solidFill>
              </a:rPr>
              <a:t>Mask out validation data that doesn’t match up with MODIS timeseries</a:t>
            </a:r>
          </a:p>
          <a:p>
            <a:pPr marL="742950" lvl="1" indent="-285750">
              <a:buFont typeface="Arial" panose="020B0604020202020204" pitchFamily="34" charset="0"/>
              <a:buChar char="•"/>
            </a:pPr>
            <a:r>
              <a:rPr lang="en-US" sz="1400" dirty="0">
                <a:solidFill>
                  <a:schemeClr val="bg1">
                    <a:lumMod val="65000"/>
                  </a:schemeClr>
                </a:solidFill>
              </a:rPr>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solidFill>
                  <a:schemeClr val="bg1">
                    <a:lumMod val="65000"/>
                  </a:schemeClr>
                </a:solidFill>
              </a:rPr>
              <a:t>Attach a ‘confidence level tag’ when generating new validation data</a:t>
            </a:r>
          </a:p>
          <a:p>
            <a:pPr marL="342900" indent="-342900">
              <a:buAutoNum type="arabicPeriod"/>
            </a:pPr>
            <a:r>
              <a:rPr lang="en-US" sz="1400" dirty="0">
                <a:solidFill>
                  <a:schemeClr val="bg1">
                    <a:lumMod val="65000"/>
                  </a:schemeClr>
                </a:solidFill>
              </a:rPr>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solidFill>
                  <a:srgbClr val="FF0000"/>
                </a:solidFill>
              </a:rPr>
              <a:t>Delineate fields from Planet images in </a:t>
            </a:r>
            <a:r>
              <a:rPr lang="en-US" sz="1400" dirty="0" err="1">
                <a:solidFill>
                  <a:srgbClr val="FF0000"/>
                </a:solidFill>
              </a:rPr>
              <a:t>Matopiba</a:t>
            </a:r>
            <a:r>
              <a:rPr lang="en-US" sz="1400" dirty="0">
                <a:solidFill>
                  <a:srgbClr val="FF0000"/>
                </a:solidFill>
              </a:rPr>
              <a:t> and Mato Grosso</a:t>
            </a:r>
          </a:p>
          <a:p>
            <a:pPr marL="342900" indent="-342900">
              <a:buAutoNum type="arabicPeriod"/>
            </a:pPr>
            <a:r>
              <a:rPr lang="en-US" sz="1400" dirty="0">
                <a:solidFill>
                  <a:srgbClr val="FF0000"/>
                </a:solidFill>
              </a:rPr>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solidFill>
                  <a:srgbClr val="FF0000"/>
                </a:solidFill>
              </a:rPr>
              <a:t>Create field scale SC/DC/TC data</a:t>
            </a:r>
          </a:p>
          <a:p>
            <a:pPr marL="342900" indent="-342900">
              <a:buAutoNum type="arabicPeriod"/>
            </a:pPr>
            <a:r>
              <a:rPr lang="en-US" sz="1400" dirty="0">
                <a:solidFill>
                  <a:srgbClr val="FF0000"/>
                </a:solidFill>
              </a:rPr>
              <a:t>Use as training points for </a:t>
            </a:r>
            <a:r>
              <a:rPr lang="en-US" sz="1400" dirty="0" err="1">
                <a:solidFill>
                  <a:srgbClr val="FF0000"/>
                </a:solidFill>
              </a:rPr>
              <a:t>soymap</a:t>
            </a:r>
            <a:endParaRPr lang="en-US" sz="1400" dirty="0">
              <a:solidFill>
                <a:srgbClr val="FF0000"/>
              </a:solidFill>
            </a:endParaRPr>
          </a:p>
        </p:txBody>
      </p:sp>
      <p:sp>
        <p:nvSpPr>
          <p:cNvPr id="4" name="TextBox 3">
            <a:extLst>
              <a:ext uri="{FF2B5EF4-FFF2-40B4-BE49-F238E27FC236}">
                <a16:creationId xmlns:a16="http://schemas.microsoft.com/office/drawing/2014/main"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solidFill>
                  <a:srgbClr val="FF0000"/>
                </a:solidFill>
              </a:rPr>
              <a:t>Separate MT training points as soy, </a:t>
            </a:r>
            <a:r>
              <a:rPr lang="en-US" sz="1400" dirty="0" err="1">
                <a:solidFill>
                  <a:srgbClr val="FF0000"/>
                </a:solidFill>
              </a:rPr>
              <a:t>nonsoy</a:t>
            </a:r>
            <a:r>
              <a:rPr lang="en-US" sz="1400" dirty="0">
                <a:solidFill>
                  <a:srgbClr val="FF0000"/>
                </a:solidFill>
              </a:rPr>
              <a:t> </a:t>
            </a:r>
            <a:r>
              <a:rPr lang="en-US" sz="1400" dirty="0" err="1">
                <a:solidFill>
                  <a:srgbClr val="FF0000"/>
                </a:solidFill>
              </a:rPr>
              <a:t>agri</a:t>
            </a:r>
            <a:r>
              <a:rPr lang="en-US" sz="1400" dirty="0">
                <a:solidFill>
                  <a:srgbClr val="FF0000"/>
                </a:solidFill>
              </a:rPr>
              <a:t> (PLOS points have specific </a:t>
            </a:r>
            <a:r>
              <a:rPr lang="en-US" sz="1400" dirty="0" err="1">
                <a:solidFill>
                  <a:srgbClr val="FF0000"/>
                </a:solidFill>
              </a:rPr>
              <a:t>nonsoy</a:t>
            </a:r>
            <a:r>
              <a:rPr lang="en-US" sz="1400" dirty="0">
                <a:solidFill>
                  <a:srgbClr val="FF0000"/>
                </a:solidFill>
              </a:rPr>
              <a:t> crops)</a:t>
            </a:r>
          </a:p>
          <a:p>
            <a:pPr marL="342900" indent="-342900">
              <a:buAutoNum type="arabicPeriod"/>
            </a:pPr>
            <a:r>
              <a:rPr lang="en-US" sz="1400" dirty="0">
                <a:solidFill>
                  <a:srgbClr val="FF0000"/>
                </a:solidFill>
              </a:rPr>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solidFill>
                  <a:schemeClr val="bg1">
                    <a:lumMod val="65000"/>
                  </a:schemeClr>
                </a:solidFill>
              </a:rPr>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0629"/>
            <a:ext cx="1180882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natural vs </a:t>
            </a:r>
            <a:r>
              <a:rPr lang="en-US" dirty="0" err="1"/>
              <a:t>agri</a:t>
            </a:r>
            <a:r>
              <a:rPr lang="en-US" dirty="0"/>
              <a:t> accuracy, try masking edges and masking by crop cycle and peak EVI target only </a:t>
            </a:r>
            <a:r>
              <a:rPr lang="en-US" dirty="0" err="1"/>
              <a:t>agri</a:t>
            </a:r>
            <a:endParaRPr lang="en-US" dirty="0"/>
          </a:p>
          <a:p>
            <a:pPr marL="285750" indent="-285750">
              <a:buFont typeface="Arial" panose="020B0604020202020204" pitchFamily="34" charset="0"/>
              <a:buChar char="•"/>
            </a:pPr>
            <a:r>
              <a:rPr lang="en-US"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dirty="0"/>
              <a:t>Read papers that produce </a:t>
            </a:r>
            <a:r>
              <a:rPr lang="en-US" dirty="0" err="1"/>
              <a:t>agri</a:t>
            </a:r>
            <a:r>
              <a:rPr lang="en-US" dirty="0"/>
              <a:t> datasets. Find one or two that are nice to read and analyze how they write about it.</a:t>
            </a:r>
          </a:p>
          <a:p>
            <a:pPr marL="285750" indent="-285750">
              <a:buFont typeface="Arial" panose="020B0604020202020204" pitchFamily="34" charset="0"/>
              <a:buChar char="•"/>
            </a:pPr>
            <a:r>
              <a:rPr lang="en-US" dirty="0"/>
              <a:t>Use </a:t>
            </a:r>
            <a:r>
              <a:rPr lang="en-US" dirty="0" err="1"/>
              <a:t>ShareLatex</a:t>
            </a:r>
            <a:r>
              <a:rPr lang="en-US" dirty="0"/>
              <a:t> and start outlining</a:t>
            </a:r>
          </a:p>
          <a:p>
            <a:pPr marL="285750" indent="-285750">
              <a:buFont typeface="Arial" panose="020B0604020202020204" pitchFamily="34" charset="0"/>
              <a:buChar char="•"/>
            </a:pPr>
            <a:r>
              <a:rPr lang="en-US" dirty="0"/>
              <a:t>Look at Slack for ‘how to write a paper’ article that Sally shared</a:t>
            </a:r>
          </a:p>
          <a:p>
            <a:pPr marL="285750" indent="-285750">
              <a:buFont typeface="Arial" panose="020B0604020202020204" pitchFamily="34" charset="0"/>
              <a:buChar char="•"/>
            </a:pPr>
            <a:r>
              <a:rPr lang="en-US" dirty="0"/>
              <a:t>Think about the story and figures that illustrate the story</a:t>
            </a:r>
          </a:p>
        </p:txBody>
      </p:sp>
      <p:sp>
        <p:nvSpPr>
          <p:cNvPr id="3" name="TextBox 2">
            <a:extLst>
              <a:ext uri="{FF2B5EF4-FFF2-40B4-BE49-F238E27FC236}">
                <a16:creationId xmlns:a16="http://schemas.microsoft.com/office/drawing/2014/main" id="{BF1DC007-FF12-49E6-8FA6-FCAAC15141F8}"/>
              </a:ext>
            </a:extLst>
          </p:cNvPr>
          <p:cNvSpPr txBox="1"/>
          <p:nvPr/>
        </p:nvSpPr>
        <p:spPr>
          <a:xfrm>
            <a:off x="309518" y="3914791"/>
            <a:ext cx="11690893" cy="338554"/>
          </a:xfrm>
          <a:prstGeom prst="rect">
            <a:avLst/>
          </a:prstGeom>
          <a:noFill/>
        </p:spPr>
        <p:txBody>
          <a:bodyPr wrap="none" rtlCol="0">
            <a:spAutoFit/>
          </a:bodyPr>
          <a:lstStyle/>
          <a:p>
            <a:r>
              <a:rPr lang="en-US" sz="1600" dirty="0">
                <a:solidFill>
                  <a:srgbClr val="FF0000"/>
                </a:solidFill>
              </a:rPr>
              <a:t>Do timeseries analysis over PLOS and </a:t>
            </a:r>
            <a:r>
              <a:rPr lang="en-US" sz="1600" dirty="0" err="1">
                <a:solidFill>
                  <a:srgbClr val="FF0000"/>
                </a:solidFill>
              </a:rPr>
              <a:t>agsat</a:t>
            </a:r>
            <a:r>
              <a:rPr lang="en-US" sz="1600" dirty="0">
                <a:solidFill>
                  <a:srgbClr val="FF0000"/>
                </a:solidFill>
              </a:rPr>
              <a:t> points assuming it’s DC, and export the year’s peak timing, </a:t>
            </a:r>
            <a:r>
              <a:rPr lang="en-US" sz="1600" dirty="0" err="1">
                <a:solidFill>
                  <a:srgbClr val="FF0000"/>
                </a:solidFill>
              </a:rPr>
              <a:t>etc</a:t>
            </a:r>
            <a:r>
              <a:rPr lang="en-US" sz="1600" dirty="0">
                <a:solidFill>
                  <a:srgbClr val="FF0000"/>
                </a:solidFill>
              </a:rPr>
              <a:t> info and try to do differentiation</a:t>
            </a:r>
          </a:p>
        </p:txBody>
      </p:sp>
    </p:spTree>
    <p:extLst>
      <p:ext uri="{BB962C8B-B14F-4D97-AF65-F5344CB8AC3E}">
        <p14:creationId xmlns:p14="http://schemas.microsoft.com/office/powerpoint/2010/main" val="4158227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solidFill>
                  <a:schemeClr val="bg1">
                    <a:lumMod val="65000"/>
                  </a:schemeClr>
                </a:solidFill>
              </a:rPr>
              <a:t>New MT training data from Avery</a:t>
            </a:r>
          </a:p>
          <a:p>
            <a:pPr marL="742950" lvl="1" indent="-285750">
              <a:buFontTx/>
              <a:buChar char="-"/>
            </a:pPr>
            <a:r>
              <a:rPr lang="en-US" dirty="0">
                <a:solidFill>
                  <a:schemeClr val="bg1">
                    <a:lumMod val="65000"/>
                  </a:schemeClr>
                </a:solidFill>
              </a:rPr>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a:t>
            </a:r>
            <a:r>
              <a:rPr lang="en-US" dirty="0">
                <a:solidFill>
                  <a:srgbClr val="FF0000"/>
                </a:solidFill>
              </a:rPr>
              <a:t>. Don’t know what characteristics can best separate classes</a:t>
            </a:r>
          </a:p>
          <a:p>
            <a:pPr marL="742950" lvl="1" indent="-285750">
              <a:buFontTx/>
              <a:buChar char="-"/>
            </a:pPr>
            <a:r>
              <a:rPr lang="en-US" dirty="0">
                <a:solidFill>
                  <a:srgbClr val="FF0000"/>
                </a:solidFill>
              </a:rPr>
              <a:t>Spectrally: Band by band scatterplots to get vegetation index</a:t>
            </a:r>
          </a:p>
          <a:p>
            <a:pPr marL="742950" lvl="1" indent="-285750">
              <a:buFontTx/>
              <a:buChar char="-"/>
            </a:pPr>
            <a:r>
              <a:rPr lang="en-US" dirty="0" err="1">
                <a:solidFill>
                  <a:srgbClr val="FF0000"/>
                </a:solidFill>
              </a:rPr>
              <a:t>Phenologically</a:t>
            </a:r>
            <a:r>
              <a:rPr lang="en-US" dirty="0">
                <a:solidFill>
                  <a:srgbClr val="FF0000"/>
                </a:solidFill>
              </a:rPr>
              <a:t>: Temporal principal components</a:t>
            </a:r>
          </a:p>
          <a:p>
            <a:pPr marL="742950" lvl="1" indent="-285750">
              <a:buFontTx/>
              <a:buChar char="-"/>
            </a:pPr>
            <a:r>
              <a:rPr lang="en-US" dirty="0">
                <a:solidFill>
                  <a:srgbClr val="FF0000"/>
                </a:solidFill>
              </a:rPr>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bg1">
                    <a:lumMod val="65000"/>
                  </a:schemeClr>
                </a:solidFill>
              </a:rPr>
              <a:t>Use new training dataset based in MT (GEE asset ‘MT_ground_reference_data_PLOS_2017’, 675 points from 2003 to 2015) </a:t>
            </a:r>
          </a:p>
          <a:p>
            <a:pPr marL="342900" indent="-342900">
              <a:buAutoNum type="arabicPeriod"/>
            </a:pPr>
            <a:r>
              <a:rPr lang="en-US" sz="1200" dirty="0">
                <a:solidFill>
                  <a:schemeClr val="bg1">
                    <a:lumMod val="65000"/>
                  </a:schemeClr>
                </a:solidFill>
              </a:rPr>
              <a:t>Train a single classifier across years (to pool up </a:t>
            </a:r>
            <a:r>
              <a:rPr lang="en-US" sz="1200" dirty="0" err="1">
                <a:solidFill>
                  <a:schemeClr val="bg1">
                    <a:lumMod val="65000"/>
                  </a:schemeClr>
                </a:solidFill>
              </a:rPr>
              <a:t>nonsoy</a:t>
            </a:r>
            <a:r>
              <a:rPr lang="en-US" sz="1200" dirty="0">
                <a:solidFill>
                  <a:schemeClr val="bg1">
                    <a:lumMod val="65000"/>
                  </a:schemeClr>
                </a:solidFill>
              </a:rPr>
              <a:t> </a:t>
            </a:r>
            <a:r>
              <a:rPr lang="en-US" sz="1200" dirty="0" err="1">
                <a:solidFill>
                  <a:schemeClr val="bg1">
                    <a:lumMod val="65000"/>
                  </a:schemeClr>
                </a:solidFill>
              </a:rPr>
              <a:t>agri</a:t>
            </a:r>
            <a:r>
              <a:rPr lang="en-US" sz="1200" dirty="0">
                <a:solidFill>
                  <a:schemeClr val="bg1">
                    <a:lumMod val="65000"/>
                  </a:schemeClr>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2585323"/>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79"/>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2277</TotalTime>
  <Words>5197</Words>
  <Application>Microsoft Office PowerPoint</Application>
  <PresentationFormat>Widescreen</PresentationFormat>
  <Paragraphs>565</Paragraphs>
  <Slides>59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Roboto</vt:lpstr>
      <vt:lpstr>Arial</vt:lpstr>
      <vt:lpstr>Calibri</vt:lpstr>
      <vt:lpstr>Calibri Light</vt:lpstr>
      <vt:lpstr>Office Theme</vt:lpstr>
      <vt:lpstr>Timing and land cover validation with Planet; differentiating nonsoy agri vs SC and 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93</cp:revision>
  <dcterms:created xsi:type="dcterms:W3CDTF">2019-03-07T22:52:56Z</dcterms:created>
  <dcterms:modified xsi:type="dcterms:W3CDTF">2019-03-20T00:04:03Z</dcterms:modified>
</cp:coreProperties>
</file>